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true" autoCompressPictures="0" embedTrueTypeFonts="true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notesMasterIdLst>
    <p:notesMasterId r:id="rId23"/>
  </p:notesMasterIdLst>
  <p:sldSz cx="12191695" cy="6858000"/>
  <p:notesSz cx="6858000" cy="12191695"/>
  <p:embeddedFontLst>
    <p:embeddedFont>
      <p:font typeface="DM Sans"/>
      <p:regular r:id="rId201314"/>
    </p:embeddedFont>
    <p:embeddedFont>
      <p:font typeface="DM Sans Medium"/>
      <p:regular r:id="rId201315"/>
    </p:embeddedFont>
    <p:embeddedFont>
      <p:font typeface="DM Sans Bold"/>
      <p:regular r:id="rId201316"/>
    </p:embeddedFont>
    <p:embeddedFont>
      <p:font typeface="Inter Medium"/>
      <p:regular r:id="rId201317"/>
    </p:embeddedFont>
    <p:embeddedFont>
      <p:font typeface="Inter Bold"/>
      <p:regular r:id="rId201318"/>
    </p:embeddedFont>
    <p:embeddedFont>
      <p:font typeface="Inter"/>
      <p:regular r:id="rId201319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201314" Target="fonts/201314.fntdata" Type="http://schemas.openxmlformats.org/officeDocument/2006/relationships/font"/><Relationship Id="rId201315" Target="fonts/201315.fntdata" Type="http://schemas.openxmlformats.org/officeDocument/2006/relationships/font"/><Relationship Id="rId201316" Target="fonts/201316.fntdata" Type="http://schemas.openxmlformats.org/officeDocument/2006/relationships/font"/><Relationship Id="rId201317" Target="fonts/201317.fntdata" Type="http://schemas.openxmlformats.org/officeDocument/2006/relationships/font"/><Relationship Id="rId201318" Target="fonts/201318.fntdata" Type="http://schemas.openxmlformats.org/officeDocument/2006/relationships/font"/><Relationship Id="rId201319" Target="fonts/201319.fntdata" Type="http://schemas.openxmlformats.org/officeDocument/2006/relationships/font"/><Relationship Id="rId201320" Target="fonts/201320.fntdata" Type="http://schemas.openxmlformats.org/officeDocument/2006/relationships/font"/><Relationship Id="rId201321" Target="fonts/201321.fntdata" Type="http://schemas.openxmlformats.org/officeDocument/2006/relationships/font"/><Relationship Id="rId201322" Target="fonts/201322.fntdata" Type="http://schemas.openxmlformats.org/officeDocument/2006/relationships/font"/><Relationship Id="rId201323" Target="fonts/201323.fntdata" Type="http://schemas.openxmlformats.org/officeDocument/2006/relationships/font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9F8F5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image" Target="../media/image-12-3.svg"/><Relationship Id="rId4" Type="http://schemas.openxmlformats.org/officeDocument/2006/relationships/image" Target="../media/image-12-4.png"/><Relationship Id="rId5" Type="http://schemas.openxmlformats.org/officeDocument/2006/relationships/image" Target="../media/image-12-5.png"/><Relationship Id="rId6" Type="http://schemas.openxmlformats.org/officeDocument/2006/relationships/image" Target="../media/image-12-6.svg"/><Relationship Id="rId7" Type="http://schemas.openxmlformats.org/officeDocument/2006/relationships/image" Target="../media/image-12-7.png"/><Relationship Id="rId8" Type="http://schemas.openxmlformats.org/officeDocument/2006/relationships/image" Target="../media/image-12-8.png"/><Relationship Id="rId9" Type="http://schemas.openxmlformats.org/officeDocument/2006/relationships/image" Target="../media/image-12-9.svg"/><Relationship Id="rId10" Type="http://schemas.openxmlformats.org/officeDocument/2006/relationships/image" Target="../media/image-12-10.png"/><Relationship Id="rId11" Type="http://schemas.openxmlformats.org/officeDocument/2006/relationships/image" Target="../media/image-12-11.png"/><Relationship Id="rId12" Type="http://schemas.openxmlformats.org/officeDocument/2006/relationships/image" Target="../media/image-12-12.svg"/><Relationship Id="rId13" Type="http://schemas.openxmlformats.org/officeDocument/2006/relationships/slideLayout" Target="../slideLayouts/slideLayout2.xml"/><Relationship Id="rId1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svg"/><Relationship Id="rId3" Type="http://schemas.openxmlformats.org/officeDocument/2006/relationships/image" Target="../media/image-15-1.png"/><Relationship Id="rId4" Type="http://schemas.openxmlformats.org/officeDocument/2006/relationships/image" Target="../media/image-15-2.svg"/><Relationship Id="rId5" Type="http://schemas.openxmlformats.org/officeDocument/2006/relationships/image" Target="../media/image-15-1.png"/><Relationship Id="rId6" Type="http://schemas.openxmlformats.org/officeDocument/2006/relationships/image" Target="../media/image-15-2.svg"/><Relationship Id="rId7" Type="http://schemas.openxmlformats.org/officeDocument/2006/relationships/image" Target="../media/image-15-1.png"/><Relationship Id="rId8" Type="http://schemas.openxmlformats.org/officeDocument/2006/relationships/image" Target="../media/image-15-2.svg"/><Relationship Id="rId9" Type="http://schemas.openxmlformats.org/officeDocument/2006/relationships/image" Target="../media/image-15-1.png"/><Relationship Id="rId10" Type="http://schemas.openxmlformats.org/officeDocument/2006/relationships/image" Target="../media/image-15-2.svg"/><Relationship Id="rId11" Type="http://schemas.openxmlformats.org/officeDocument/2006/relationships/slideLayout" Target="../slideLayouts/slideLayout2.xml"/><Relationship Id="rId1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jpeg"/><Relationship Id="rId2" Type="http://schemas.openxmlformats.org/officeDocument/2006/relationships/image" Target="../media/image-17-2.png"/><Relationship Id="rId3" Type="http://schemas.openxmlformats.org/officeDocument/2006/relationships/image" Target="../media/image-17-3.svg"/><Relationship Id="rId4" Type="http://schemas.openxmlformats.org/officeDocument/2006/relationships/image" Target="../media/image-17-4.png"/><Relationship Id="rId5" Type="http://schemas.openxmlformats.org/officeDocument/2006/relationships/image" Target="../media/image-17-5.svg"/><Relationship Id="rId6" Type="http://schemas.openxmlformats.org/officeDocument/2006/relationships/image" Target="../media/image-17-6.png"/><Relationship Id="rId7" Type="http://schemas.openxmlformats.org/officeDocument/2006/relationships/image" Target="../media/image-17-7.svg"/><Relationship Id="rId8" Type="http://schemas.openxmlformats.org/officeDocument/2006/relationships/slideLayout" Target="../slideLayouts/slideLayout2.xml"/><Relationship Id="rId9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svg"/><Relationship Id="rId3" Type="http://schemas.openxmlformats.org/officeDocument/2006/relationships/image" Target="../media/image-18-1.png"/><Relationship Id="rId4" Type="http://schemas.openxmlformats.org/officeDocument/2006/relationships/image" Target="../media/image-18-2.svg"/><Relationship Id="rId5" Type="http://schemas.openxmlformats.org/officeDocument/2006/relationships/image" Target="../media/image-18-1.png"/><Relationship Id="rId6" Type="http://schemas.openxmlformats.org/officeDocument/2006/relationships/image" Target="../media/image-18-2.svg"/><Relationship Id="rId7" Type="http://schemas.openxmlformats.org/officeDocument/2006/relationships/image" Target="../media/image-18-1.png"/><Relationship Id="rId8" Type="http://schemas.openxmlformats.org/officeDocument/2006/relationships/image" Target="../media/image-18-2.svg"/><Relationship Id="rId9" Type="http://schemas.openxmlformats.org/officeDocument/2006/relationships/slideLayout" Target="../slideLayouts/slideLayout2.xml"/><Relationship Id="rId10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svg"/><Relationship Id="rId3" Type="http://schemas.openxmlformats.org/officeDocument/2006/relationships/image" Target="../media/image-3-3.png"/><Relationship Id="rId4" Type="http://schemas.openxmlformats.org/officeDocument/2006/relationships/image" Target="../media/image-3-4.svg"/><Relationship Id="rId5" Type="http://schemas.openxmlformats.org/officeDocument/2006/relationships/image" Target="../media/image-3-5.png"/><Relationship Id="rId6" Type="http://schemas.openxmlformats.org/officeDocument/2006/relationships/image" Target="../media/image-3-6.svg"/><Relationship Id="rId7" Type="http://schemas.openxmlformats.org/officeDocument/2006/relationships/image" Target="../media/image-3-7.png"/><Relationship Id="rId8" Type="http://schemas.openxmlformats.org/officeDocument/2006/relationships/image" Target="../media/image-3-8.svg"/><Relationship Id="rId9" Type="http://schemas.openxmlformats.org/officeDocument/2006/relationships/image" Target="../media/image-3-9.png"/><Relationship Id="rId10" Type="http://schemas.openxmlformats.org/officeDocument/2006/relationships/image" Target="../media/image-3-10.svg"/><Relationship Id="rId11" Type="http://schemas.openxmlformats.org/officeDocument/2006/relationships/image" Target="../media/image-3-11.png"/><Relationship Id="rId12" Type="http://schemas.openxmlformats.org/officeDocument/2006/relationships/image" Target="../media/image-3-12.svg"/><Relationship Id="rId13" Type="http://schemas.openxmlformats.org/officeDocument/2006/relationships/slideLayout" Target="../slideLayouts/slideLayout2.xml"/><Relationship Id="rId1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e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jpeg"/><Relationship Id="rId2" Type="http://schemas.openxmlformats.org/officeDocument/2006/relationships/image" Target="../media/image-6-2.jpeg"/><Relationship Id="rId3" Type="http://schemas.openxmlformats.org/officeDocument/2006/relationships/image" Target="../media/image-6-3.jpeg"/><Relationship Id="rId4" Type="http://schemas.openxmlformats.org/officeDocument/2006/relationships/image" Target="../media/image-6-4.jpeg"/><Relationship Id="rId5" Type="http://schemas.openxmlformats.org/officeDocument/2006/relationships/image" Target="../media/image-6-5.jpeg"/><Relationship Id="rId6" Type="http://schemas.openxmlformats.org/officeDocument/2006/relationships/image" Target="../media/image-6-6.png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image" Target="../media/image-7-5.png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jpeg"/><Relationship Id="rId2" Type="http://schemas.openxmlformats.org/officeDocument/2006/relationships/image" Target="../media/image-9-2.png"/><Relationship Id="rId3" Type="http://schemas.openxmlformats.org/officeDocument/2006/relationships/image" Target="../media/image-9-3.svg"/><Relationship Id="rId4" Type="http://schemas.openxmlformats.org/officeDocument/2006/relationships/image" Target="../media/image-9-4.png"/><Relationship Id="rId5" Type="http://schemas.openxmlformats.org/officeDocument/2006/relationships/image" Target="../media/image-9-5.svg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9809" y="0"/>
            <a:ext cx="4571886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61475" y="2137866"/>
            <a:ext cx="6296860" cy="10334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2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Inteligência Artificial Aplicada ao Setor Financeiro</a:t>
            </a:r>
            <a:endParaRPr lang="en-US" sz="3250" dirty="0"/>
          </a:p>
        </p:txBody>
      </p:sp>
      <p:sp>
        <p:nvSpPr>
          <p:cNvPr id="4" name="Text 1"/>
          <p:cNvSpPr/>
          <p:nvPr/>
        </p:nvSpPr>
        <p:spPr>
          <a:xfrm>
            <a:off x="661475" y="3419376"/>
            <a:ext cx="6296860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Curso Presencial – 8 Horas | Da análise financeira à automação com Inteligência Artificial</a:t>
            </a:r>
            <a:endParaRPr lang="en-US" sz="1300" dirty="0"/>
          </a:p>
        </p:txBody>
      </p:sp>
      <p:sp>
        <p:nvSpPr>
          <p:cNvPr id="5" name="Shape 2"/>
          <p:cNvSpPr/>
          <p:nvPr/>
        </p:nvSpPr>
        <p:spPr>
          <a:xfrm>
            <a:off x="661475" y="4134644"/>
            <a:ext cx="823297" cy="251420"/>
          </a:xfrm>
          <a:prstGeom prst="roundRect">
            <a:avLst>
              <a:gd name="adj" fmla="val 7894"/>
            </a:avLst>
          </a:prstGeom>
          <a:solidFill>
            <a:srgbClr val="E3E3E8"/>
          </a:solidFill>
          <a:ln/>
        </p:spPr>
      </p:sp>
      <p:sp>
        <p:nvSpPr>
          <p:cNvPr id="6" name="Text 3"/>
          <p:cNvSpPr/>
          <p:nvPr/>
        </p:nvSpPr>
        <p:spPr>
          <a:xfrm>
            <a:off x="760691" y="4184253"/>
            <a:ext cx="1234449" cy="1522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96000"/>
              </a:lnSpc>
              <a:buNone/>
            </a:pPr>
            <a:r>
              <a:rPr lang="en-US" sz="10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CHATGPT</a:t>
            </a:r>
            <a:endParaRPr lang="en-US" sz="1000" dirty="0"/>
          </a:p>
        </p:txBody>
      </p:sp>
      <p:sp>
        <p:nvSpPr>
          <p:cNvPr id="7" name="Shape 4"/>
          <p:cNvSpPr/>
          <p:nvPr/>
        </p:nvSpPr>
        <p:spPr>
          <a:xfrm>
            <a:off x="1567419" y="4134644"/>
            <a:ext cx="731918" cy="251420"/>
          </a:xfrm>
          <a:prstGeom prst="roundRect">
            <a:avLst>
              <a:gd name="adj" fmla="val 7894"/>
            </a:avLst>
          </a:prstGeom>
          <a:solidFill>
            <a:srgbClr val="E3E3E8"/>
          </a:solidFill>
          <a:ln/>
        </p:spPr>
      </p:sp>
      <p:sp>
        <p:nvSpPr>
          <p:cNvPr id="8" name="Text 5"/>
          <p:cNvSpPr/>
          <p:nvPr/>
        </p:nvSpPr>
        <p:spPr>
          <a:xfrm>
            <a:off x="1666635" y="4184253"/>
            <a:ext cx="1143071" cy="1522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96000"/>
              </a:lnSpc>
              <a:buNone/>
            </a:pPr>
            <a:r>
              <a:rPr lang="en-US" sz="10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CLAUDE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2381984" y="4134644"/>
            <a:ext cx="666833" cy="251420"/>
          </a:xfrm>
          <a:prstGeom prst="roundRect">
            <a:avLst>
              <a:gd name="adj" fmla="val 7894"/>
            </a:avLst>
          </a:prstGeom>
          <a:solidFill>
            <a:srgbClr val="E3E3E8"/>
          </a:solidFill>
          <a:ln/>
        </p:spPr>
      </p:sp>
      <p:sp>
        <p:nvSpPr>
          <p:cNvPr id="10" name="Text 7"/>
          <p:cNvSpPr/>
          <p:nvPr/>
        </p:nvSpPr>
        <p:spPr>
          <a:xfrm>
            <a:off x="2481200" y="4184253"/>
            <a:ext cx="1077985" cy="1522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96000"/>
              </a:lnSpc>
              <a:buNone/>
            </a:pPr>
            <a:r>
              <a:rPr lang="en-US" sz="10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GEMINI</a:t>
            </a:r>
            <a:endParaRPr lang="en-US" sz="1000" dirty="0"/>
          </a:p>
        </p:txBody>
      </p:sp>
      <p:sp>
        <p:nvSpPr>
          <p:cNvPr id="11" name="Shape 8"/>
          <p:cNvSpPr/>
          <p:nvPr/>
        </p:nvSpPr>
        <p:spPr>
          <a:xfrm>
            <a:off x="3131464" y="4134644"/>
            <a:ext cx="769819" cy="251420"/>
          </a:xfrm>
          <a:prstGeom prst="roundRect">
            <a:avLst>
              <a:gd name="adj" fmla="val 7894"/>
            </a:avLst>
          </a:prstGeom>
          <a:solidFill>
            <a:srgbClr val="E3E3E8"/>
          </a:solidFill>
          <a:ln/>
        </p:spPr>
      </p:sp>
      <p:sp>
        <p:nvSpPr>
          <p:cNvPr id="12" name="Text 9"/>
          <p:cNvSpPr/>
          <p:nvPr/>
        </p:nvSpPr>
        <p:spPr>
          <a:xfrm>
            <a:off x="3230680" y="4184253"/>
            <a:ext cx="1180971" cy="1522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96000"/>
              </a:lnSpc>
              <a:buNone/>
            </a:pPr>
            <a:r>
              <a:rPr lang="en-US" sz="10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COPILOT</a:t>
            </a:r>
            <a:endParaRPr lang="en-US" sz="1000" dirty="0"/>
          </a:p>
        </p:txBody>
      </p:sp>
      <p:sp>
        <p:nvSpPr>
          <p:cNvPr id="13" name="Shape 10"/>
          <p:cNvSpPr/>
          <p:nvPr/>
        </p:nvSpPr>
        <p:spPr>
          <a:xfrm>
            <a:off x="3983930" y="4134644"/>
            <a:ext cx="614546" cy="251420"/>
          </a:xfrm>
          <a:prstGeom prst="roundRect">
            <a:avLst>
              <a:gd name="adj" fmla="val 7894"/>
            </a:avLst>
          </a:prstGeom>
          <a:solidFill>
            <a:srgbClr val="E3E3E8"/>
          </a:solidFill>
          <a:ln/>
        </p:spPr>
      </p:sp>
      <p:sp>
        <p:nvSpPr>
          <p:cNvPr id="14" name="Text 11"/>
          <p:cNvSpPr/>
          <p:nvPr/>
        </p:nvSpPr>
        <p:spPr>
          <a:xfrm>
            <a:off x="4083146" y="4184253"/>
            <a:ext cx="1025698" cy="1522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96000"/>
              </a:lnSpc>
              <a:buNone/>
            </a:pPr>
            <a:r>
              <a:rPr lang="en-US" sz="10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EXCEL</a:t>
            </a:r>
            <a:endParaRPr lang="en-US" sz="1000" dirty="0"/>
          </a:p>
        </p:txBody>
      </p:sp>
      <p:sp>
        <p:nvSpPr>
          <p:cNvPr id="15" name="Shape 12"/>
          <p:cNvSpPr/>
          <p:nvPr/>
        </p:nvSpPr>
        <p:spPr>
          <a:xfrm>
            <a:off x="4681123" y="4134644"/>
            <a:ext cx="838278" cy="251420"/>
          </a:xfrm>
          <a:prstGeom prst="roundRect">
            <a:avLst>
              <a:gd name="adj" fmla="val 7894"/>
            </a:avLst>
          </a:prstGeom>
          <a:solidFill>
            <a:srgbClr val="E3E3E8"/>
          </a:solidFill>
          <a:ln/>
        </p:spPr>
      </p:sp>
      <p:sp>
        <p:nvSpPr>
          <p:cNvPr id="16" name="Text 13"/>
          <p:cNvSpPr/>
          <p:nvPr/>
        </p:nvSpPr>
        <p:spPr>
          <a:xfrm>
            <a:off x="4780339" y="4184253"/>
            <a:ext cx="1249430" cy="1522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96000"/>
              </a:lnSpc>
              <a:buNone/>
            </a:pPr>
            <a:r>
              <a:rPr lang="en-US" sz="10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POWER BI</a:t>
            </a:r>
            <a:endParaRPr lang="en-US" sz="1000" dirty="0"/>
          </a:p>
        </p:txBody>
      </p:sp>
      <p:sp>
        <p:nvSpPr>
          <p:cNvPr id="17" name="Shape 14"/>
          <p:cNvSpPr/>
          <p:nvPr/>
        </p:nvSpPr>
        <p:spPr>
          <a:xfrm>
            <a:off x="5602048" y="4134644"/>
            <a:ext cx="1132058" cy="251420"/>
          </a:xfrm>
          <a:prstGeom prst="roundRect">
            <a:avLst>
              <a:gd name="adj" fmla="val 7894"/>
            </a:avLst>
          </a:prstGeom>
          <a:solidFill>
            <a:srgbClr val="E3E3E8"/>
          </a:solidFill>
          <a:ln/>
        </p:spPr>
      </p:sp>
      <p:sp>
        <p:nvSpPr>
          <p:cNvPr id="18" name="Text 15"/>
          <p:cNvSpPr/>
          <p:nvPr/>
        </p:nvSpPr>
        <p:spPr>
          <a:xfrm>
            <a:off x="5701264" y="4184253"/>
            <a:ext cx="1543210" cy="1522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96000"/>
              </a:lnSpc>
              <a:buNone/>
            </a:pPr>
            <a:r>
              <a:rPr lang="en-US" sz="10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NOTEBOOKLM</a:t>
            </a:r>
            <a:endParaRPr lang="en-US" sz="1000" dirty="0"/>
          </a:p>
        </p:txBody>
      </p:sp>
      <p:sp>
        <p:nvSpPr>
          <p:cNvPr id="19" name="Shape 16"/>
          <p:cNvSpPr/>
          <p:nvPr/>
        </p:nvSpPr>
        <p:spPr>
          <a:xfrm>
            <a:off x="661475" y="4468713"/>
            <a:ext cx="479611" cy="251420"/>
          </a:xfrm>
          <a:prstGeom prst="roundRect">
            <a:avLst>
              <a:gd name="adj" fmla="val 7894"/>
            </a:avLst>
          </a:prstGeom>
          <a:solidFill>
            <a:srgbClr val="E3E3E8"/>
          </a:solidFill>
          <a:ln/>
        </p:spPr>
      </p:sp>
      <p:sp>
        <p:nvSpPr>
          <p:cNvPr id="20" name="Text 17"/>
          <p:cNvSpPr/>
          <p:nvPr/>
        </p:nvSpPr>
        <p:spPr>
          <a:xfrm>
            <a:off x="760691" y="4518323"/>
            <a:ext cx="890764" cy="1522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96000"/>
              </a:lnSpc>
              <a:buNone/>
            </a:pPr>
            <a:r>
              <a:rPr lang="en-US" sz="10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N8N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1200845"/>
            <a:ext cx="10868745" cy="5167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2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Excel + Inteligência Artificial</a:t>
            </a:r>
            <a:endParaRPr lang="en-US" sz="3250" dirty="0"/>
          </a:p>
        </p:txBody>
      </p:sp>
      <p:sp>
        <p:nvSpPr>
          <p:cNvPr id="3" name="Text 1"/>
          <p:cNvSpPr/>
          <p:nvPr/>
        </p:nvSpPr>
        <p:spPr>
          <a:xfrm>
            <a:off x="661475" y="2048272"/>
            <a:ext cx="10868745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IA pode transformar radicalmente a forma como usamos o Excel. Em vez de pesquisar como construir uma fórmula complexa, você descreve o problema em linguagem natural — e a IA sugere a fórmula e explica como utilizá-la.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2415" y="2763540"/>
            <a:ext cx="5470785" cy="2893616"/>
          </a:xfrm>
          <a:prstGeom prst="roundRect">
            <a:avLst>
              <a:gd name="adj" fmla="val 857"/>
            </a:avLst>
          </a:prstGeom>
          <a:solidFill>
            <a:srgbClr val="28282F"/>
          </a:solidFill>
          <a:ln/>
        </p:spPr>
      </p:sp>
      <p:sp>
        <p:nvSpPr>
          <p:cNvPr id="5" name="Text 3"/>
          <p:cNvSpPr/>
          <p:nvPr/>
        </p:nvSpPr>
        <p:spPr>
          <a:xfrm>
            <a:off x="707710" y="2928838"/>
            <a:ext cx="5140196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Exemplo de Prompt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07710" y="3352602"/>
            <a:ext cx="5140196" cy="14719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spcAft>
                <a:spcPts val="1150"/>
              </a:spcAft>
              <a:buNone/>
            </a:pPr>
            <a:r>
              <a:rPr lang="en-US" sz="1300" i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"Preciso calcular o total das despesas da categoria Marketing somente para o mês de agosto, considerando que os dados estão na planilha de lançamentos."</a:t>
            </a:r>
            <a:endParaRPr lang="en-US" sz="1300" dirty="0"/>
          </a:p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IA sugere a fórmula, explica cada argumento e indica como adaptar para outras categorias e meses.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6303904" y="2928838"/>
            <a:ext cx="5232666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Funções abordadas no treinamento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6303904" y="3373338"/>
            <a:ext cx="2533686" cy="589062"/>
          </a:xfrm>
          <a:prstGeom prst="roundRect">
            <a:avLst>
              <a:gd name="adj" fmla="val 4212"/>
            </a:avLst>
          </a:prstGeom>
          <a:solidFill>
            <a:srgbClr val="EDEBE3"/>
          </a:solidFill>
          <a:ln/>
        </p:spPr>
      </p:sp>
      <p:sp>
        <p:nvSpPr>
          <p:cNvPr id="9" name="Text 7"/>
          <p:cNvSpPr/>
          <p:nvPr/>
        </p:nvSpPr>
        <p:spPr>
          <a:xfrm>
            <a:off x="6469198" y="3538637"/>
            <a:ext cx="2203097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SE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9002884" y="3373338"/>
            <a:ext cx="2533686" cy="589062"/>
          </a:xfrm>
          <a:prstGeom prst="roundRect">
            <a:avLst>
              <a:gd name="adj" fmla="val 4212"/>
            </a:avLst>
          </a:prstGeom>
          <a:solidFill>
            <a:srgbClr val="EDEBE3"/>
          </a:solidFill>
          <a:ln/>
        </p:spPr>
      </p:sp>
      <p:sp>
        <p:nvSpPr>
          <p:cNvPr id="11" name="Text 9"/>
          <p:cNvSpPr/>
          <p:nvPr/>
        </p:nvSpPr>
        <p:spPr>
          <a:xfrm>
            <a:off x="9168178" y="3538637"/>
            <a:ext cx="2203097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SOMASES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6303904" y="4127698"/>
            <a:ext cx="2533686" cy="589062"/>
          </a:xfrm>
          <a:prstGeom prst="roundRect">
            <a:avLst>
              <a:gd name="adj" fmla="val 4212"/>
            </a:avLst>
          </a:prstGeom>
          <a:solidFill>
            <a:srgbClr val="EDEBE3"/>
          </a:solidFill>
          <a:ln/>
        </p:spPr>
      </p:sp>
      <p:sp>
        <p:nvSpPr>
          <p:cNvPr id="13" name="Text 11"/>
          <p:cNvSpPr/>
          <p:nvPr/>
        </p:nvSpPr>
        <p:spPr>
          <a:xfrm>
            <a:off x="6469198" y="4292997"/>
            <a:ext cx="2203097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CONT.SES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9002884" y="4127698"/>
            <a:ext cx="2533686" cy="589062"/>
          </a:xfrm>
          <a:prstGeom prst="roundRect">
            <a:avLst>
              <a:gd name="adj" fmla="val 4212"/>
            </a:avLst>
          </a:prstGeom>
          <a:solidFill>
            <a:srgbClr val="EDEBE3"/>
          </a:solidFill>
          <a:ln/>
        </p:spPr>
      </p:sp>
      <p:sp>
        <p:nvSpPr>
          <p:cNvPr id="15" name="Text 13"/>
          <p:cNvSpPr/>
          <p:nvPr/>
        </p:nvSpPr>
        <p:spPr>
          <a:xfrm>
            <a:off x="9168178" y="4292997"/>
            <a:ext cx="2203097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PROCX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6303904" y="4882059"/>
            <a:ext cx="2533686" cy="589062"/>
          </a:xfrm>
          <a:prstGeom prst="roundRect">
            <a:avLst>
              <a:gd name="adj" fmla="val 4212"/>
            </a:avLst>
          </a:prstGeom>
          <a:solidFill>
            <a:srgbClr val="EDEBE3"/>
          </a:solidFill>
          <a:ln/>
        </p:spPr>
      </p:sp>
      <p:sp>
        <p:nvSpPr>
          <p:cNvPr id="17" name="Text 15"/>
          <p:cNvSpPr/>
          <p:nvPr/>
        </p:nvSpPr>
        <p:spPr>
          <a:xfrm>
            <a:off x="6469198" y="5047357"/>
            <a:ext cx="2203097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Datas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9002884" y="4882059"/>
            <a:ext cx="2533686" cy="589062"/>
          </a:xfrm>
          <a:prstGeom prst="roundRect">
            <a:avLst>
              <a:gd name="adj" fmla="val 4212"/>
            </a:avLst>
          </a:prstGeom>
          <a:solidFill>
            <a:srgbClr val="EDEBE3"/>
          </a:solidFill>
          <a:ln/>
        </p:spPr>
      </p:sp>
      <p:sp>
        <p:nvSpPr>
          <p:cNvPr id="19" name="Text 17"/>
          <p:cNvSpPr/>
          <p:nvPr/>
        </p:nvSpPr>
        <p:spPr>
          <a:xfrm>
            <a:off x="9168178" y="5047357"/>
            <a:ext cx="2203097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Tratamento de Dados</a:t>
            </a:r>
            <a:endParaRPr lang="en-US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1183977"/>
            <a:ext cx="10868745" cy="5167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2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Analisando Planilhas com IA</a:t>
            </a:r>
            <a:endParaRPr lang="en-US" sz="3250" dirty="0"/>
          </a:p>
        </p:txBody>
      </p:sp>
      <p:sp>
        <p:nvSpPr>
          <p:cNvPr id="3" name="Text 1"/>
          <p:cNvSpPr/>
          <p:nvPr/>
        </p:nvSpPr>
        <p:spPr>
          <a:xfrm>
            <a:off x="661475" y="2031405"/>
            <a:ext cx="10868745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Imagine uma planilha com milhares de lançamentos financeiros. Em vez de analisar linha por linha, a IA ajuda o analista a identificar padrões, anomalias e prioridades — em segundos.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661475" y="2746673"/>
            <a:ext cx="372061" cy="372070"/>
          </a:xfrm>
          <a:prstGeom prst="roundRect">
            <a:avLst>
              <a:gd name="adj" fmla="val 6668"/>
            </a:avLst>
          </a:prstGeom>
          <a:solidFill>
            <a:srgbClr val="EDEBE3"/>
          </a:solidFill>
          <a:ln/>
        </p:spPr>
      </p:sp>
      <p:sp>
        <p:nvSpPr>
          <p:cNvPr id="5" name="Text 3"/>
          <p:cNvSpPr/>
          <p:nvPr/>
        </p:nvSpPr>
        <p:spPr>
          <a:xfrm>
            <a:off x="1198830" y="2803525"/>
            <a:ext cx="4793634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Quais despesas mais cresceram?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198830" y="3161209"/>
            <a:ext cx="4793634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Identifique tendências de crescimento por categoria e período.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6199132" y="2746673"/>
            <a:ext cx="372061" cy="372070"/>
          </a:xfrm>
          <a:prstGeom prst="roundRect">
            <a:avLst>
              <a:gd name="adj" fmla="val 6668"/>
            </a:avLst>
          </a:prstGeom>
          <a:solidFill>
            <a:srgbClr val="EDEBE3"/>
          </a:solidFill>
          <a:ln/>
        </p:spPr>
      </p:sp>
      <p:sp>
        <p:nvSpPr>
          <p:cNvPr id="8" name="Text 6"/>
          <p:cNvSpPr/>
          <p:nvPr/>
        </p:nvSpPr>
        <p:spPr>
          <a:xfrm>
            <a:off x="6736487" y="2803525"/>
            <a:ext cx="4793733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Existem valores fora do padrão?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6736487" y="3161209"/>
            <a:ext cx="4793733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Detecte duplicidades, lançamentos incorretos ou movimentações atípicas.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661475" y="4021138"/>
            <a:ext cx="372061" cy="372070"/>
          </a:xfrm>
          <a:prstGeom prst="roundRect">
            <a:avLst>
              <a:gd name="adj" fmla="val 6668"/>
            </a:avLst>
          </a:prstGeom>
          <a:solidFill>
            <a:srgbClr val="EDEBE3"/>
          </a:solidFill>
          <a:ln/>
        </p:spPr>
      </p:sp>
      <p:sp>
        <p:nvSpPr>
          <p:cNvPr id="11" name="Text 9"/>
          <p:cNvSpPr/>
          <p:nvPr/>
        </p:nvSpPr>
        <p:spPr>
          <a:xfrm>
            <a:off x="1198830" y="4077990"/>
            <a:ext cx="4793634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Quais categorias ultrapassaram o orçamento?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198830" y="4435673"/>
            <a:ext cx="4793634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Compare realizado versus planejado e destaque os maiores desvios.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6199132" y="4021138"/>
            <a:ext cx="372061" cy="372070"/>
          </a:xfrm>
          <a:prstGeom prst="roundRect">
            <a:avLst>
              <a:gd name="adj" fmla="val 6668"/>
            </a:avLst>
          </a:prstGeom>
          <a:solidFill>
            <a:srgbClr val="EDEBE3"/>
          </a:solidFill>
          <a:ln/>
        </p:spPr>
      </p:sp>
      <p:sp>
        <p:nvSpPr>
          <p:cNvPr id="14" name="Text 12"/>
          <p:cNvSpPr/>
          <p:nvPr/>
        </p:nvSpPr>
        <p:spPr>
          <a:xfrm>
            <a:off x="6736487" y="4077990"/>
            <a:ext cx="4793733" cy="51693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Em quais meses houve maior pressão sobre o caixa?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736487" y="4694138"/>
            <a:ext cx="4793733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Mapeie sazonalidades e períodos críticos para o fluxo de caixa.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356682" y="5409406"/>
            <a:ext cx="11478330" cy="2646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en-US" sz="1300" b="1" dirty="0">
                <a:solidFill>
                  <a:srgbClr val="161613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A IA ajuda o analista a encontrar onde deve olhar primeiro.</a:t>
            </a:r>
            <a:endParaRPr lang="en-US" sz="13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745530"/>
            <a:ext cx="10868745" cy="5167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2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Análise Financeira com Inteligência Artificial</a:t>
            </a:r>
            <a:endParaRPr lang="en-US" sz="3250" dirty="0"/>
          </a:p>
        </p:txBody>
      </p:sp>
      <p:sp>
        <p:nvSpPr>
          <p:cNvPr id="3" name="Text 1"/>
          <p:cNvSpPr/>
          <p:nvPr/>
        </p:nvSpPr>
        <p:spPr>
          <a:xfrm>
            <a:off x="661475" y="1592957"/>
            <a:ext cx="10868745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IA pode atuar como um copiloto na análise financeira — calculando indicadores, identificando desvios e interpretando o que os números estão dizendo. O objetivo não é apenas calcular: é compreender.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661475" y="2886075"/>
            <a:ext cx="3284257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Receita e Margem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661475" y="3243759"/>
            <a:ext cx="3284257" cy="2646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Faturamento, custos, despesas e EBITDA</a:t>
            </a:r>
            <a:endParaRPr lang="en-US" sz="1300" dirty="0"/>
          </a:p>
        </p:txBody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3772" y="2308225"/>
            <a:ext cx="3804051" cy="3804146"/>
          </a:xfrm>
          <a:prstGeom prst="rect">
            <a:avLst/>
          </a:prstGeom>
        </p:spPr>
      </p:pic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06423" y="2997150"/>
            <a:ext cx="247445" cy="247452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8245864" y="2886075"/>
            <a:ext cx="3284356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Fluxo de Caixa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8245864" y="3243759"/>
            <a:ext cx="3284356" cy="2646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Capital de giro e liquidez</a:t>
            </a:r>
            <a:endParaRPr lang="en-US" sz="130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3772" y="2308225"/>
            <a:ext cx="3804051" cy="3804146"/>
          </a:xfrm>
          <a:prstGeom prst="rect">
            <a:avLst/>
          </a:prstGeom>
        </p:spPr>
      </p:pic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61271" y="3320901"/>
            <a:ext cx="247445" cy="247452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8245864" y="4912122"/>
            <a:ext cx="3284356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Recebíveis</a:t>
            </a:r>
            <a:endParaRPr lang="en-US" sz="1600" dirty="0"/>
          </a:p>
        </p:txBody>
      </p:sp>
      <p:sp>
        <p:nvSpPr>
          <p:cNvPr id="13" name="Text 7"/>
          <p:cNvSpPr/>
          <p:nvPr/>
        </p:nvSpPr>
        <p:spPr>
          <a:xfrm>
            <a:off x="8245864" y="5269805"/>
            <a:ext cx="3284356" cy="2646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Inadimplência e contas a receber</a:t>
            </a:r>
            <a:endParaRPr lang="en-US" sz="1300" dirty="0"/>
          </a:p>
        </p:txBody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3772" y="2308225"/>
            <a:ext cx="3804051" cy="3804146"/>
          </a:xfrm>
          <a:prstGeom prst="rect">
            <a:avLst/>
          </a:prstGeom>
        </p:spPr>
      </p:pic>
      <p:pic>
        <p:nvPicPr>
          <p:cNvPr id="15" name="Image 5" descr="preencoded.png">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37529" y="5175796"/>
            <a:ext cx="247445" cy="247452"/>
          </a:xfrm>
          <a:prstGeom prst="rect">
            <a:avLst/>
          </a:prstGeom>
        </p:spPr>
      </p:pic>
      <p:sp>
        <p:nvSpPr>
          <p:cNvPr id="16" name="Text 8"/>
          <p:cNvSpPr/>
          <p:nvPr/>
        </p:nvSpPr>
        <p:spPr>
          <a:xfrm>
            <a:off x="661475" y="4912122"/>
            <a:ext cx="3284257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Orçamento</a:t>
            </a:r>
            <a:endParaRPr lang="en-US" sz="1600" dirty="0"/>
          </a:p>
        </p:txBody>
      </p:sp>
      <p:sp>
        <p:nvSpPr>
          <p:cNvPr id="17" name="Text 9"/>
          <p:cNvSpPr/>
          <p:nvPr/>
        </p:nvSpPr>
        <p:spPr>
          <a:xfrm>
            <a:off x="661475" y="5269805"/>
            <a:ext cx="3284257" cy="2646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Comparativo orçamento × realizado</a:t>
            </a:r>
            <a:endParaRPr lang="en-US" sz="1300" dirty="0"/>
          </a:p>
        </p:txBody>
      </p:sp>
      <p:pic>
        <p:nvPicPr>
          <p:cNvPr id="18" name="Image 6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93772" y="2308225"/>
            <a:ext cx="3804051" cy="3804146"/>
          </a:xfrm>
          <a:prstGeom prst="rect">
            <a:avLst/>
          </a:prstGeom>
        </p:spPr>
      </p:pic>
      <p:pic>
        <p:nvPicPr>
          <p:cNvPr id="19" name="Image 7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882681" y="4852045"/>
            <a:ext cx="247445" cy="24745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1319510"/>
            <a:ext cx="10868745" cy="5167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2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Inteligência Artificial Analisando uma DRE</a:t>
            </a:r>
            <a:endParaRPr lang="en-US" sz="3250" dirty="0"/>
          </a:p>
        </p:txBody>
      </p:sp>
      <p:sp>
        <p:nvSpPr>
          <p:cNvPr id="3" name="Text 1"/>
          <p:cNvSpPr/>
          <p:nvPr/>
        </p:nvSpPr>
        <p:spPr>
          <a:xfrm>
            <a:off x="661475" y="2166938"/>
            <a:ext cx="10868745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 apenas um prompt bem estruturado, a IA transforma um conjunto de números em uma primeira camada de análise para apoiar o profissional financeiro na tomada de decisão.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2415" y="2882205"/>
            <a:ext cx="4343490" cy="2656284"/>
          </a:xfrm>
          <a:prstGeom prst="roundRect">
            <a:avLst>
              <a:gd name="adj" fmla="val 934"/>
            </a:avLst>
          </a:prstGeom>
          <a:solidFill>
            <a:srgbClr val="28282F"/>
          </a:solidFill>
          <a:ln/>
        </p:spPr>
      </p:sp>
      <p:sp>
        <p:nvSpPr>
          <p:cNvPr id="5" name="Text 3"/>
          <p:cNvSpPr/>
          <p:nvPr/>
        </p:nvSpPr>
        <p:spPr>
          <a:xfrm>
            <a:off x="707710" y="3047504"/>
            <a:ext cx="4012901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Dados do Cenário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07710" y="3471267"/>
            <a:ext cx="4012901" cy="19183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33000"/>
              </a:lnSpc>
              <a:spcAft>
                <a:spcPts val="1150"/>
              </a:spcAft>
              <a:buNone/>
            </a:pPr>
            <a:r>
              <a:rPr lang="en-US" sz="1300" b="1" dirty="0">
                <a:solidFill>
                  <a:srgbClr val="FFFFF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Receita:</a:t>
            </a:r>
            <a:pPr algn="l" indent="0" marL="0">
              <a:lnSpc>
                <a:spcPct val="133000"/>
              </a:lnSpc>
              <a:spcAft>
                <a:spcPts val="1150"/>
              </a:spcAft>
              <a:buNone/>
            </a:pPr>
            <a:r>
              <a:rPr lang="en-US" sz="130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R$ 850.000</a:t>
            </a:r>
            <a:endParaRPr lang="en-US" sz="1300" dirty="0"/>
          </a:p>
          <a:p>
            <a:pPr algn="l" indent="0" marL="0">
              <a:lnSpc>
                <a:spcPct val="133000"/>
              </a:lnSpc>
              <a:spcAft>
                <a:spcPts val="1150"/>
              </a:spcAft>
              <a:buNone/>
            </a:pPr>
            <a:r>
              <a:rPr lang="en-US" sz="1300" b="1" dirty="0">
                <a:solidFill>
                  <a:srgbClr val="FFFFF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Custos:</a:t>
            </a:r>
            <a:pPr algn="l" indent="0" marL="0">
              <a:lnSpc>
                <a:spcPct val="133000"/>
              </a:lnSpc>
              <a:spcAft>
                <a:spcPts val="1150"/>
              </a:spcAft>
              <a:buNone/>
            </a:pPr>
            <a:r>
              <a:rPr lang="en-US" sz="130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R$ 510.000</a:t>
            </a:r>
            <a:endParaRPr lang="en-US" sz="1300" dirty="0"/>
          </a:p>
          <a:p>
            <a:pPr algn="l" indent="0" marL="0">
              <a:lnSpc>
                <a:spcPct val="133000"/>
              </a:lnSpc>
              <a:spcAft>
                <a:spcPts val="1150"/>
              </a:spcAft>
              <a:buNone/>
            </a:pPr>
            <a:r>
              <a:rPr lang="en-US" sz="1300" b="1" dirty="0">
                <a:solidFill>
                  <a:srgbClr val="FFFFF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Despesas Operacionais:</a:t>
            </a:r>
            <a:pPr algn="l" indent="0" marL="0">
              <a:lnSpc>
                <a:spcPct val="133000"/>
              </a:lnSpc>
              <a:spcAft>
                <a:spcPts val="1150"/>
              </a:spcAft>
              <a:buNone/>
            </a:pPr>
            <a:r>
              <a:rPr lang="en-US" sz="130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R$ 290.000</a:t>
            </a:r>
            <a:endParaRPr lang="en-US" sz="1300" dirty="0"/>
          </a:p>
          <a:p>
            <a:pPr algn="l" indent="0" marL="0">
              <a:lnSpc>
                <a:spcPct val="133000"/>
              </a:lnSpc>
              <a:spcAft>
                <a:spcPts val="1150"/>
              </a:spcAft>
              <a:buNone/>
            </a:pPr>
            <a:r>
              <a:rPr lang="en-US" sz="1300" b="1" dirty="0">
                <a:solidFill>
                  <a:srgbClr val="FFFFF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Resultado:</a:t>
            </a:r>
            <a:pPr algn="l" indent="0" marL="0">
              <a:lnSpc>
                <a:spcPct val="133000"/>
              </a:lnSpc>
              <a:spcAft>
                <a:spcPts val="1150"/>
              </a:spcAft>
              <a:buNone/>
            </a:pPr>
            <a:r>
              <a:rPr lang="en-US" sz="130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R$ 50.000</a:t>
            </a:r>
            <a:endParaRPr lang="en-US" sz="1300" dirty="0"/>
          </a:p>
          <a:p>
            <a:pPr algn="l" indent="0" marL="0">
              <a:lnSpc>
                <a:spcPct val="133000"/>
              </a:lnSpc>
              <a:buNone/>
            </a:pPr>
            <a:r>
              <a:rPr lang="en-US" sz="1300" b="1" dirty="0">
                <a:solidFill>
                  <a:srgbClr val="FFFFF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Margem líquida:</a:t>
            </a:r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5,9%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176609" y="3047504"/>
            <a:ext cx="6359862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Prompt para análise da DRE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5424649" y="3640832"/>
            <a:ext cx="6111821" cy="79384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i="1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"Analise estes resultados como um CFO. Calcule os principais indicadores. Identifique pontos de atenção. Explique possíveis riscos. Apresente cinco ações para melhorar o resultado financeiro."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176609" y="3492004"/>
            <a:ext cx="19050" cy="1091505"/>
          </a:xfrm>
          <a:prstGeom prst="roundRect">
            <a:avLst>
              <a:gd name="adj" fmla="val 49999"/>
            </a:avLst>
          </a:prstGeom>
          <a:solidFill>
            <a:srgbClr val="28282F"/>
          </a:solidFill>
          <a:ln/>
        </p:spPr>
      </p:sp>
      <p:sp>
        <p:nvSpPr>
          <p:cNvPr id="10" name="Text 8"/>
          <p:cNvSpPr/>
          <p:nvPr/>
        </p:nvSpPr>
        <p:spPr>
          <a:xfrm>
            <a:off x="5176609" y="4769545"/>
            <a:ext cx="6359862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IA retorna uma análise estruturada com indicadores, diagnóstico e recomendações — prontos para revisão do profissional.</a:t>
            </a:r>
            <a:endParaRPr lang="en-US" sz="13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1362869"/>
            <a:ext cx="10868745" cy="5167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2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Previsões e Cenários com IA</a:t>
            </a:r>
            <a:endParaRPr lang="en-US" sz="3250" dirty="0"/>
          </a:p>
        </p:txBody>
      </p:sp>
      <p:sp>
        <p:nvSpPr>
          <p:cNvPr id="3" name="Text 1"/>
          <p:cNvSpPr/>
          <p:nvPr/>
        </p:nvSpPr>
        <p:spPr>
          <a:xfrm>
            <a:off x="661475" y="2210296"/>
            <a:ext cx="10868745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Inteligência Artificial também pode apoiar a construção e interpretação de cenários financeiros — ajudando gestores a se preparar para diferentes futuros e a tomar decisões mais fundamentadas.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661475" y="2925564"/>
            <a:ext cx="10868745" cy="1482130"/>
          </a:xfrm>
          <a:prstGeom prst="roundRect">
            <a:avLst>
              <a:gd name="adj" fmla="val 1674"/>
            </a:avLst>
          </a:prstGeom>
          <a:solidFill>
            <a:srgbClr val="EDEBE3"/>
          </a:solidFill>
          <a:ln/>
        </p:spPr>
      </p:sp>
      <p:sp>
        <p:nvSpPr>
          <p:cNvPr id="5" name="Shape 3"/>
          <p:cNvSpPr/>
          <p:nvPr/>
        </p:nvSpPr>
        <p:spPr>
          <a:xfrm>
            <a:off x="661475" y="2925564"/>
            <a:ext cx="3622882" cy="1482130"/>
          </a:xfrm>
          <a:custGeom>
            <a:avLst/>
            <a:gdLst/>
            <a:ahLst/>
            <a:cxnLst/>
            <a:rect l="l" t="t" r="r" b="b"/>
            <a:pathLst>
              <a:path w="3622882" h="1482130">
                <a:moveTo>
                  <a:pt x="20674" y="0"/>
                </a:moveTo>
                <a:lnTo>
                  <a:pt x="3622882" y="0"/>
                </a:lnTo>
                <a:lnTo>
                  <a:pt x="3622882" y="1482130"/>
                </a:lnTo>
                <a:lnTo>
                  <a:pt x="20674" y="1482130"/>
                </a:lnTo>
                <a:arcTo hR="20674" wR="20674" stAng="5400000" swAng="5400000"/>
                <a:lnTo>
                  <a:pt x="0" y="20674"/>
                </a:lnTo>
                <a:arcTo hR="20674" wR="20674" stAng="10800000" swAng="5400000"/>
                <a:close/>
              </a:path>
            </a:pathLst>
          </a:custGeom>
          <a:solidFill>
            <a:srgbClr val="EDEBE3"/>
          </a:solidFill>
          <a:ln/>
        </p:spPr>
      </p:sp>
      <p:sp>
        <p:nvSpPr>
          <p:cNvPr id="6" name="Text 4"/>
          <p:cNvSpPr/>
          <p:nvPr/>
        </p:nvSpPr>
        <p:spPr>
          <a:xfrm>
            <a:off x="826769" y="3090863"/>
            <a:ext cx="3292293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Twemoji Mozilla" pitchFamily="34" charset="0"/>
                <a:ea typeface="Twemoji Mozilla" pitchFamily="34" charset="-122"/>
                <a:cs typeface="Twemoji Mozilla" pitchFamily="34" charset="-120"/>
              </a:rPr>
              <a:t>🟢</a:t>
            </a:r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 Cenário Otimista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26769" y="3448546"/>
            <a:ext cx="3292293" cy="79384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Crescimento de receitas acima da média, controle eficiente das despesas e melhora das margens.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4284357" y="2925564"/>
            <a:ext cx="3622882" cy="1482130"/>
          </a:xfrm>
          <a:prstGeom prst="rect">
            <a:avLst/>
          </a:prstGeom>
          <a:solidFill>
            <a:srgbClr val="EDEBE3"/>
          </a:solidFill>
          <a:ln/>
        </p:spPr>
      </p:sp>
      <p:sp>
        <p:nvSpPr>
          <p:cNvPr id="9" name="Shape 7"/>
          <p:cNvSpPr/>
          <p:nvPr/>
        </p:nvSpPr>
        <p:spPr>
          <a:xfrm>
            <a:off x="4284357" y="2925564"/>
            <a:ext cx="19050" cy="1482130"/>
          </a:xfrm>
          <a:prstGeom prst="roundRect">
            <a:avLst>
              <a:gd name="adj" fmla="val 49999"/>
            </a:avLst>
          </a:prstGeom>
          <a:solidFill>
            <a:srgbClr val="D3D1C9"/>
          </a:solidFill>
          <a:ln/>
        </p:spPr>
      </p:sp>
      <p:sp>
        <p:nvSpPr>
          <p:cNvPr id="10" name="Text 8"/>
          <p:cNvSpPr/>
          <p:nvPr/>
        </p:nvSpPr>
        <p:spPr>
          <a:xfrm>
            <a:off x="4449651" y="3090863"/>
            <a:ext cx="3292293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Twemoji Mozilla" pitchFamily="34" charset="0"/>
                <a:ea typeface="Twemoji Mozilla" pitchFamily="34" charset="-122"/>
                <a:cs typeface="Twemoji Mozilla" pitchFamily="34" charset="-120"/>
              </a:rPr>
              <a:t>🟡</a:t>
            </a:r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 Cenário Provável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449651" y="3448546"/>
            <a:ext cx="3292293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Manutenção das tendências atuais, com pequenas variações em custos e receitas.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7907239" y="2925564"/>
            <a:ext cx="3622882" cy="1482130"/>
          </a:xfrm>
          <a:custGeom>
            <a:avLst/>
            <a:gdLst/>
            <a:ahLst/>
            <a:cxnLst/>
            <a:rect l="l" t="t" r="r" b="b"/>
            <a:pathLst>
              <a:path w="3622882" h="1482130">
                <a:moveTo>
                  <a:pt x="0" y="0"/>
                </a:moveTo>
                <a:lnTo>
                  <a:pt x="3602208" y="0"/>
                </a:lnTo>
                <a:arcTo hR="20674" wR="20674" stAng="16200000" swAng="5400000"/>
                <a:lnTo>
                  <a:pt x="3622882" y="1461455"/>
                </a:lnTo>
                <a:arcTo hR="20674" wR="20674" stAng="0" swAng="5400000"/>
                <a:lnTo>
                  <a:pt x="0" y="1482130"/>
                </a:lnTo>
                <a:lnTo>
                  <a:pt x="0" y="0"/>
                </a:lnTo>
                <a:close/>
              </a:path>
            </a:pathLst>
          </a:custGeom>
          <a:solidFill>
            <a:srgbClr val="EDEBE3"/>
          </a:solidFill>
          <a:ln/>
        </p:spPr>
      </p:sp>
      <p:sp>
        <p:nvSpPr>
          <p:cNvPr id="13" name="Shape 11"/>
          <p:cNvSpPr/>
          <p:nvPr/>
        </p:nvSpPr>
        <p:spPr>
          <a:xfrm>
            <a:off x="7907239" y="2925564"/>
            <a:ext cx="19050" cy="1482130"/>
          </a:xfrm>
          <a:prstGeom prst="roundRect">
            <a:avLst>
              <a:gd name="adj" fmla="val 49999"/>
            </a:avLst>
          </a:prstGeom>
          <a:solidFill>
            <a:srgbClr val="D3D1C9"/>
          </a:solidFill>
          <a:ln/>
        </p:spPr>
      </p:sp>
      <p:sp>
        <p:nvSpPr>
          <p:cNvPr id="14" name="Text 12"/>
          <p:cNvSpPr/>
          <p:nvPr/>
        </p:nvSpPr>
        <p:spPr>
          <a:xfrm>
            <a:off x="8072533" y="3090863"/>
            <a:ext cx="3292293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Twemoji Mozilla" pitchFamily="34" charset="0"/>
                <a:ea typeface="Twemoji Mozilla" pitchFamily="34" charset="-122"/>
                <a:cs typeface="Twemoji Mozilla" pitchFamily="34" charset="-120"/>
              </a:rPr>
              <a:t>🔴</a:t>
            </a:r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 Cenário Pessimista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8072533" y="3448546"/>
            <a:ext cx="3292293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Queda nas receitas, aumento de custos e pressão sobre o capital de giro.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909516" y="4779764"/>
            <a:ext cx="10620705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i="1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"Considerando esses três cenários, quais decisões deveriam ser tomadas hoje para proteger o caixa da empresa e garantir a continuidade das operações?"</a:t>
            </a:r>
            <a:endParaRPr lang="en-US" sz="1300" dirty="0"/>
          </a:p>
        </p:txBody>
      </p:sp>
      <p:sp>
        <p:nvSpPr>
          <p:cNvPr id="17" name="Shape 15"/>
          <p:cNvSpPr/>
          <p:nvPr/>
        </p:nvSpPr>
        <p:spPr>
          <a:xfrm>
            <a:off x="661475" y="4593729"/>
            <a:ext cx="19050" cy="901303"/>
          </a:xfrm>
          <a:prstGeom prst="roundRect">
            <a:avLst>
              <a:gd name="adj" fmla="val 49999"/>
            </a:avLst>
          </a:prstGeom>
          <a:solidFill>
            <a:srgbClr val="28282F"/>
          </a:solidFill>
          <a:ln/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471984"/>
            <a:ext cx="10868745" cy="5006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1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Power BI + Inteligência Artificial</a:t>
            </a:r>
            <a:endParaRPr lang="en-US" sz="3150" dirty="0"/>
          </a:p>
        </p:txBody>
      </p:sp>
      <p:sp>
        <p:nvSpPr>
          <p:cNvPr id="3" name="Text 1"/>
          <p:cNvSpPr/>
          <p:nvPr/>
        </p:nvSpPr>
        <p:spPr>
          <a:xfrm>
            <a:off x="661475" y="1282998"/>
            <a:ext cx="10868745" cy="50462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1000"/>
              </a:lnSpc>
              <a:buNone/>
            </a:pPr>
            <a:r>
              <a:rPr lang="en-US" sz="12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Power BI transforma dados financeiros em informação visual. A IA potencializa esse processo — ajudando a criar dashboards mais inteligentes e a responder perguntas que os gráficos sozinhos não conseguem responder.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661475" y="2117328"/>
            <a:ext cx="5238917" cy="2503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5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O que a IA ajuda a fazer no Power BI</a:t>
            </a:r>
            <a:endParaRPr lang="en-US" sz="155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21501" y="2547094"/>
            <a:ext cx="240302" cy="24030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82063" y="2542183"/>
            <a:ext cx="4718329" cy="2503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5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Criar e explicar medidas DAX</a:t>
            </a:r>
            <a:endParaRPr lang="en-US" sz="155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1501" y="3343027"/>
            <a:ext cx="240302" cy="240308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182063" y="3338116"/>
            <a:ext cx="4718329" cy="2503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5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Encontrar e corrigir erros</a:t>
            </a:r>
            <a:endParaRPr lang="en-US" sz="155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1501" y="4138960"/>
            <a:ext cx="240302" cy="240308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182063" y="4134048"/>
            <a:ext cx="4718329" cy="2503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5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Sugerir análises relevantes</a:t>
            </a:r>
            <a:endParaRPr lang="en-US" sz="155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21501" y="4934893"/>
            <a:ext cx="240302" cy="240308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1182063" y="4929981"/>
            <a:ext cx="4718329" cy="2503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5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Criar textos executivos a partir de dados</a:t>
            </a:r>
            <a:endParaRPr lang="en-US" sz="1550" dirty="0"/>
          </a:p>
        </p:txBody>
      </p:sp>
      <p:pic>
        <p:nvPicPr>
          <p:cNvPr id="13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21501" y="5730825"/>
            <a:ext cx="240302" cy="240308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182063" y="5725914"/>
            <a:ext cx="4718329" cy="2503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5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Estruturar dashboards gerenciais</a:t>
            </a:r>
            <a:endParaRPr lang="en-US" sz="1550" dirty="0"/>
          </a:p>
        </p:txBody>
      </p:sp>
      <p:sp>
        <p:nvSpPr>
          <p:cNvPr id="15" name="Text 8"/>
          <p:cNvSpPr/>
          <p:nvPr/>
        </p:nvSpPr>
        <p:spPr>
          <a:xfrm>
            <a:off x="6297653" y="2117328"/>
            <a:ext cx="5238917" cy="2503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5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 diferença fundamental</a:t>
            </a:r>
            <a:endParaRPr lang="en-US" sz="1550" dirty="0"/>
          </a:p>
        </p:txBody>
      </p:sp>
      <p:sp>
        <p:nvSpPr>
          <p:cNvPr id="16" name="Shape 9"/>
          <p:cNvSpPr/>
          <p:nvPr/>
        </p:nvSpPr>
        <p:spPr>
          <a:xfrm>
            <a:off x="6297653" y="2542183"/>
            <a:ext cx="2541822" cy="1230412"/>
          </a:xfrm>
          <a:prstGeom prst="roundRect">
            <a:avLst>
              <a:gd name="adj" fmla="val 1953"/>
            </a:avLst>
          </a:prstGeom>
          <a:solidFill>
            <a:srgbClr val="EDEBE3"/>
          </a:solidFill>
          <a:ln/>
        </p:spPr>
      </p:sp>
      <p:sp>
        <p:nvSpPr>
          <p:cNvPr id="17" name="Text 10"/>
          <p:cNvSpPr/>
          <p:nvPr/>
        </p:nvSpPr>
        <p:spPr>
          <a:xfrm>
            <a:off x="6457788" y="2702322"/>
            <a:ext cx="2221551" cy="2503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5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Power BI</a:t>
            </a:r>
            <a:endParaRPr lang="en-US" sz="1550" dirty="0"/>
          </a:p>
        </p:txBody>
      </p:sp>
      <p:sp>
        <p:nvSpPr>
          <p:cNvPr id="18" name="Text 11"/>
          <p:cNvSpPr/>
          <p:nvPr/>
        </p:nvSpPr>
        <p:spPr>
          <a:xfrm>
            <a:off x="6457788" y="3107829"/>
            <a:ext cx="2221551" cy="50462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1000"/>
              </a:lnSpc>
              <a:buNone/>
            </a:pPr>
            <a:r>
              <a:rPr lang="en-US" sz="12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Mostra </a:t>
            </a:r>
            <a:pPr algn="l" indent="0" marL="0">
              <a:lnSpc>
                <a:spcPct val="131000"/>
              </a:lnSpc>
              <a:buNone/>
            </a:pPr>
            <a:r>
              <a:rPr lang="en-US" sz="1250" b="1" dirty="0">
                <a:solidFill>
                  <a:srgbClr val="161613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o que</a:t>
            </a:r>
            <a:pPr algn="l" indent="0" marL="0">
              <a:lnSpc>
                <a:spcPct val="131000"/>
              </a:lnSpc>
              <a:buNone/>
            </a:pPr>
            <a:r>
              <a:rPr lang="en-US" sz="12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está acontecendo</a:t>
            </a:r>
            <a:endParaRPr lang="en-US" sz="1250" dirty="0"/>
          </a:p>
        </p:txBody>
      </p:sp>
      <p:sp>
        <p:nvSpPr>
          <p:cNvPr id="19" name="Shape 12"/>
          <p:cNvSpPr/>
          <p:nvPr/>
        </p:nvSpPr>
        <p:spPr>
          <a:xfrm>
            <a:off x="8994649" y="2542183"/>
            <a:ext cx="2541921" cy="1230412"/>
          </a:xfrm>
          <a:prstGeom prst="roundRect">
            <a:avLst>
              <a:gd name="adj" fmla="val 1953"/>
            </a:avLst>
          </a:prstGeom>
          <a:solidFill>
            <a:srgbClr val="EDEBE3"/>
          </a:solidFill>
          <a:ln/>
        </p:spPr>
      </p:sp>
      <p:sp>
        <p:nvSpPr>
          <p:cNvPr id="20" name="Text 13"/>
          <p:cNvSpPr/>
          <p:nvPr/>
        </p:nvSpPr>
        <p:spPr>
          <a:xfrm>
            <a:off x="9154784" y="2702322"/>
            <a:ext cx="2221651" cy="2503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5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IA</a:t>
            </a:r>
            <a:endParaRPr lang="en-US" sz="1550" dirty="0"/>
          </a:p>
        </p:txBody>
      </p:sp>
      <p:sp>
        <p:nvSpPr>
          <p:cNvPr id="21" name="Text 14"/>
          <p:cNvSpPr/>
          <p:nvPr/>
        </p:nvSpPr>
        <p:spPr>
          <a:xfrm>
            <a:off x="9154784" y="3107829"/>
            <a:ext cx="2221651" cy="50462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1000"/>
              </a:lnSpc>
              <a:buNone/>
            </a:pPr>
            <a:r>
              <a:rPr lang="en-US" sz="12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Ajuda a investigar </a:t>
            </a:r>
            <a:pPr algn="l" indent="0" marL="0">
              <a:lnSpc>
                <a:spcPct val="131000"/>
              </a:lnSpc>
              <a:buNone/>
            </a:pPr>
            <a:r>
              <a:rPr lang="en-US" sz="1250" b="1" dirty="0">
                <a:solidFill>
                  <a:srgbClr val="161613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por que</a:t>
            </a:r>
            <a:pPr algn="l" indent="0" marL="0">
              <a:lnSpc>
                <a:spcPct val="131000"/>
              </a:lnSpc>
              <a:buNone/>
            </a:pPr>
            <a:r>
              <a:rPr lang="en-US" sz="12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está acontecendo</a:t>
            </a:r>
            <a:endParaRPr lang="en-US" sz="1250" dirty="0"/>
          </a:p>
        </p:txBody>
      </p:sp>
      <p:sp>
        <p:nvSpPr>
          <p:cNvPr id="22" name="Text 15"/>
          <p:cNvSpPr/>
          <p:nvPr/>
        </p:nvSpPr>
        <p:spPr>
          <a:xfrm>
            <a:off x="6297653" y="3947120"/>
            <a:ext cx="5238917" cy="50462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1000"/>
              </a:lnSpc>
              <a:buNone/>
            </a:pPr>
            <a:r>
              <a:rPr lang="en-US" sz="12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Juntos, formam uma poderosa combinação para análise financeira gerencial.</a:t>
            </a:r>
            <a:endParaRPr lang="en-US" sz="12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481211"/>
            <a:ext cx="10868745" cy="5167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2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Dashboard Financeiro Inteligente</a:t>
            </a:r>
            <a:endParaRPr lang="en-US" sz="3250" dirty="0"/>
          </a:p>
        </p:txBody>
      </p:sp>
      <p:sp>
        <p:nvSpPr>
          <p:cNvPr id="3" name="Text 1"/>
          <p:cNvSpPr/>
          <p:nvPr/>
        </p:nvSpPr>
        <p:spPr>
          <a:xfrm>
            <a:off x="661475" y="1328638"/>
            <a:ext cx="10868745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Um dashboard financeiro completo acompanha os principais indicadores da empresa em tempo real — e a IA transforma esses indicadores em análise gerencial pronta para a diretoria.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661475" y="2126555"/>
            <a:ext cx="5330989" cy="545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83000"/>
              </a:lnSpc>
              <a:buNone/>
            </a:pPr>
            <a:r>
              <a:rPr lang="en-US" sz="42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KPIs</a:t>
            </a:r>
            <a:endParaRPr lang="en-US" sz="4250" dirty="0"/>
          </a:p>
        </p:txBody>
      </p:sp>
      <p:sp>
        <p:nvSpPr>
          <p:cNvPr id="5" name="Text 3"/>
          <p:cNvSpPr/>
          <p:nvPr/>
        </p:nvSpPr>
        <p:spPr>
          <a:xfrm>
            <a:off x="661475" y="2879030"/>
            <a:ext cx="5330989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Indicadores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661475" y="3236714"/>
            <a:ext cx="5330989" cy="2646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Faturamento, custos, despesas e margem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6199132" y="2126555"/>
            <a:ext cx="5331089" cy="545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83000"/>
              </a:lnSpc>
              <a:buNone/>
            </a:pPr>
            <a:r>
              <a:rPr lang="en-US" sz="42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360°</a:t>
            </a:r>
            <a:endParaRPr lang="en-US" sz="4250" dirty="0"/>
          </a:p>
        </p:txBody>
      </p:sp>
      <p:sp>
        <p:nvSpPr>
          <p:cNvPr id="8" name="Text 6"/>
          <p:cNvSpPr/>
          <p:nvPr/>
        </p:nvSpPr>
        <p:spPr>
          <a:xfrm>
            <a:off x="6199132" y="2879030"/>
            <a:ext cx="5331089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Visão Completa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6199132" y="3236714"/>
            <a:ext cx="5331089" cy="2646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EBITDA, fluxo de caixa e inadimplência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661475" y="3914676"/>
            <a:ext cx="5330989" cy="545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83000"/>
              </a:lnSpc>
              <a:buNone/>
            </a:pPr>
            <a:r>
              <a:rPr lang="en-US" sz="42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Δ%</a:t>
            </a:r>
            <a:endParaRPr lang="en-US" sz="4250" dirty="0"/>
          </a:p>
        </p:txBody>
      </p:sp>
      <p:sp>
        <p:nvSpPr>
          <p:cNvPr id="11" name="Text 9"/>
          <p:cNvSpPr/>
          <p:nvPr/>
        </p:nvSpPr>
        <p:spPr>
          <a:xfrm>
            <a:off x="661475" y="4667151"/>
            <a:ext cx="5330989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Comparativo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661475" y="5024834"/>
            <a:ext cx="5330989" cy="2646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Orçamento × realizado com variações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6199132" y="3914676"/>
            <a:ext cx="5331089" cy="545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83000"/>
              </a:lnSpc>
              <a:buNone/>
            </a:pPr>
            <a:r>
              <a:rPr lang="en-US" sz="42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↑↓</a:t>
            </a:r>
            <a:endParaRPr lang="en-US" sz="4250" dirty="0"/>
          </a:p>
        </p:txBody>
      </p:sp>
      <p:sp>
        <p:nvSpPr>
          <p:cNvPr id="14" name="Text 12"/>
          <p:cNvSpPr/>
          <p:nvPr/>
        </p:nvSpPr>
        <p:spPr>
          <a:xfrm>
            <a:off x="6199132" y="4667151"/>
            <a:ext cx="5331089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Alertas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199132" y="5024834"/>
            <a:ext cx="5331089" cy="2646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Contas a pagar e receber em destaque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909516" y="5661521"/>
            <a:ext cx="10620705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i="1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"Com base nos indicadores do dashboard, quais são os três que mais precisam da atenção imediata da diretoria? Explique o risco de cada um e sugira ações."</a:t>
            </a:r>
            <a:endParaRPr lang="en-US" sz="1300" dirty="0"/>
          </a:p>
        </p:txBody>
      </p:sp>
      <p:sp>
        <p:nvSpPr>
          <p:cNvPr id="17" name="Shape 15"/>
          <p:cNvSpPr/>
          <p:nvPr/>
        </p:nvSpPr>
        <p:spPr>
          <a:xfrm>
            <a:off x="661475" y="5475486"/>
            <a:ext cx="19050" cy="901303"/>
          </a:xfrm>
          <a:prstGeom prst="roundRect">
            <a:avLst>
              <a:gd name="adj" fmla="val 49999"/>
            </a:avLst>
          </a:prstGeom>
          <a:solidFill>
            <a:srgbClr val="28282F"/>
          </a:solidFill>
          <a:ln/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9809" y="0"/>
            <a:ext cx="4571886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61475" y="537964"/>
            <a:ext cx="6296860" cy="5167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2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Documentos Financeiros + IA</a:t>
            </a:r>
            <a:endParaRPr lang="en-US" sz="3250" dirty="0"/>
          </a:p>
        </p:txBody>
      </p:sp>
      <p:sp>
        <p:nvSpPr>
          <p:cNvPr id="4" name="Text 1"/>
          <p:cNvSpPr/>
          <p:nvPr/>
        </p:nvSpPr>
        <p:spPr>
          <a:xfrm>
            <a:off x="661475" y="1302742"/>
            <a:ext cx="6296860" cy="79384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Grande parte das informações financeiras estratégicas não está em bancos de dados — está em documentos. A IA permite consultar, organizar e extrair insights dessas fontes de forma rápida e estruturada.</a:t>
            </a:r>
            <a:endParaRPr lang="en-US" sz="130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1475" y="2282627"/>
            <a:ext cx="413434" cy="41344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281577" y="2282627"/>
            <a:ext cx="5676758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Contratos e Propostas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1281577" y="2640310"/>
            <a:ext cx="5676758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Extraia valores, vencimentos, obrigações, multas e riscos contratuais em segundos.</a:t>
            </a:r>
            <a:endParaRPr lang="en-US" sz="13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1475" y="3500239"/>
            <a:ext cx="413434" cy="413445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281577" y="3500239"/>
            <a:ext cx="5676758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Relatórios e Políticas</a:t>
            </a:r>
            <a:endParaRPr lang="en-US" sz="1600" dirty="0"/>
          </a:p>
        </p:txBody>
      </p:sp>
      <p:sp>
        <p:nvSpPr>
          <p:cNvPr id="10" name="Text 5"/>
          <p:cNvSpPr/>
          <p:nvPr/>
        </p:nvSpPr>
        <p:spPr>
          <a:xfrm>
            <a:off x="1281577" y="3857923"/>
            <a:ext cx="5676758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Consulte relatórios, políticas internas e procedimentos sem precisar ler tudo manualmente.</a:t>
            </a:r>
            <a:endParaRPr lang="en-US" sz="130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1475" y="4717852"/>
            <a:ext cx="413434" cy="413445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1281577" y="4717852"/>
            <a:ext cx="5676758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Documentos de Fornecedores</a:t>
            </a:r>
            <a:endParaRPr lang="en-US" sz="1600" dirty="0"/>
          </a:p>
        </p:txBody>
      </p:sp>
      <p:sp>
        <p:nvSpPr>
          <p:cNvPr id="13" name="Text 7"/>
          <p:cNvSpPr/>
          <p:nvPr/>
        </p:nvSpPr>
        <p:spPr>
          <a:xfrm>
            <a:off x="1281577" y="5075535"/>
            <a:ext cx="5676758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Analise propostas e condições comerciais comparando múltiplos fornecedores simultaneamente.</a:t>
            </a:r>
            <a:endParaRPr lang="en-US" sz="1300" dirty="0"/>
          </a:p>
        </p:txBody>
      </p:sp>
      <p:sp>
        <p:nvSpPr>
          <p:cNvPr id="14" name="Text 8"/>
          <p:cNvSpPr/>
          <p:nvPr/>
        </p:nvSpPr>
        <p:spPr>
          <a:xfrm>
            <a:off x="661475" y="5790803"/>
            <a:ext cx="6296860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b="1" dirty="0">
                <a:solidFill>
                  <a:srgbClr val="161613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Claude, ChatGPT, Gemini e NotebookLM</a:t>
            </a:r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são as principais ferramentas para consulta e análise de documentos financeiros.</a:t>
            </a:r>
            <a:endParaRPr lang="en-US" sz="13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606921"/>
            <a:ext cx="10868745" cy="5167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2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NotebookLM e Análise de Documentos</a:t>
            </a:r>
            <a:endParaRPr lang="en-US" sz="3250" dirty="0"/>
          </a:p>
        </p:txBody>
      </p:sp>
      <p:sp>
        <p:nvSpPr>
          <p:cNvPr id="3" name="Text 1"/>
          <p:cNvSpPr/>
          <p:nvPr/>
        </p:nvSpPr>
        <p:spPr>
          <a:xfrm>
            <a:off x="661475" y="1454348"/>
            <a:ext cx="10868745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Imagine reunir dezenas de documentos relacionados a um projeto, fornecedor ou processo financeiro — e poder fazer perguntas diretamente sobre esse conjunto de fontes, como se tivesse um assistente especialista ao lado.</a:t>
            </a:r>
            <a:endParaRPr lang="en-US" sz="13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61475" y="2169616"/>
            <a:ext cx="5351725" cy="173275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3238121" y="2293640"/>
            <a:ext cx="198433" cy="24804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1</a:t>
            </a:r>
            <a:endParaRPr lang="en-US" sz="1550" dirty="0"/>
          </a:p>
        </p:txBody>
      </p:sp>
      <p:sp>
        <p:nvSpPr>
          <p:cNvPr id="6" name="Text 3"/>
          <p:cNvSpPr/>
          <p:nvPr/>
        </p:nvSpPr>
        <p:spPr>
          <a:xfrm>
            <a:off x="845819" y="2831108"/>
            <a:ext cx="4983038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Valores e Vencimentos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845819" y="3188791"/>
            <a:ext cx="4983038" cy="2646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Quais são os valores envolvidos e quando vencem?</a:t>
            </a:r>
            <a:endParaRPr lang="en-US" sz="1300" dirty="0"/>
          </a:p>
        </p:txBody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78495" y="2169616"/>
            <a:ext cx="5351725" cy="1732756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8755141" y="2293640"/>
            <a:ext cx="198433" cy="24804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2</a:t>
            </a:r>
            <a:endParaRPr lang="en-US" sz="1550" dirty="0"/>
          </a:p>
        </p:txBody>
      </p:sp>
      <p:sp>
        <p:nvSpPr>
          <p:cNvPr id="10" name="Text 6"/>
          <p:cNvSpPr/>
          <p:nvPr/>
        </p:nvSpPr>
        <p:spPr>
          <a:xfrm>
            <a:off x="6362838" y="2831108"/>
            <a:ext cx="4983038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Obrigações e Multas</a:t>
            </a:r>
            <a:endParaRPr lang="en-US" sz="1600" dirty="0"/>
          </a:p>
        </p:txBody>
      </p:sp>
      <p:sp>
        <p:nvSpPr>
          <p:cNvPr id="11" name="Text 7"/>
          <p:cNvSpPr/>
          <p:nvPr/>
        </p:nvSpPr>
        <p:spPr>
          <a:xfrm>
            <a:off x="6362838" y="3188791"/>
            <a:ext cx="4983038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Quais obrigações foram estabelecidas? Existem multas ou penalidades?</a:t>
            </a:r>
            <a:endParaRPr lang="en-US" sz="1300" dirty="0"/>
          </a:p>
        </p:txBody>
      </p:sp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1475" y="4067671"/>
            <a:ext cx="5351725" cy="1732756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3238121" y="4191695"/>
            <a:ext cx="198433" cy="24804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3</a:t>
            </a:r>
            <a:endParaRPr lang="en-US" sz="1550" dirty="0"/>
          </a:p>
        </p:txBody>
      </p:sp>
      <p:sp>
        <p:nvSpPr>
          <p:cNvPr id="14" name="Text 9"/>
          <p:cNvSpPr/>
          <p:nvPr/>
        </p:nvSpPr>
        <p:spPr>
          <a:xfrm>
            <a:off x="845819" y="4729163"/>
            <a:ext cx="4983038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Riscos e Divergências</a:t>
            </a:r>
            <a:endParaRPr lang="en-US" sz="1600" dirty="0"/>
          </a:p>
        </p:txBody>
      </p:sp>
      <p:sp>
        <p:nvSpPr>
          <p:cNvPr id="15" name="Text 10"/>
          <p:cNvSpPr/>
          <p:nvPr/>
        </p:nvSpPr>
        <p:spPr>
          <a:xfrm>
            <a:off x="845819" y="5086846"/>
            <a:ext cx="4983038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Existem informações divergentes entre os documentos? Quais são os principais riscos?</a:t>
            </a:r>
            <a:endParaRPr lang="en-US" sz="1300" dirty="0"/>
          </a:p>
        </p:txBody>
      </p:sp>
      <p:pic>
        <p:nvPicPr>
          <p:cNvPr id="16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78495" y="4067671"/>
            <a:ext cx="5351725" cy="1732756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8755141" y="4191695"/>
            <a:ext cx="198433" cy="24804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4</a:t>
            </a:r>
            <a:endParaRPr lang="en-US" sz="1550" dirty="0"/>
          </a:p>
        </p:txBody>
      </p:sp>
      <p:sp>
        <p:nvSpPr>
          <p:cNvPr id="18" name="Text 12"/>
          <p:cNvSpPr/>
          <p:nvPr/>
        </p:nvSpPr>
        <p:spPr>
          <a:xfrm>
            <a:off x="6362838" y="4729163"/>
            <a:ext cx="4983038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Pontos de Atenção</a:t>
            </a:r>
            <a:endParaRPr lang="en-US" sz="1600" dirty="0"/>
          </a:p>
        </p:txBody>
      </p:sp>
      <p:sp>
        <p:nvSpPr>
          <p:cNvPr id="19" name="Text 13"/>
          <p:cNvSpPr/>
          <p:nvPr/>
        </p:nvSpPr>
        <p:spPr>
          <a:xfrm>
            <a:off x="6362838" y="5086846"/>
            <a:ext cx="4983038" cy="2646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Quais cláusulas ou informações merecem revisão imediata?</a:t>
            </a:r>
            <a:endParaRPr lang="en-US" sz="1300" dirty="0"/>
          </a:p>
        </p:txBody>
      </p:sp>
      <p:sp>
        <p:nvSpPr>
          <p:cNvPr id="20" name="Text 14"/>
          <p:cNvSpPr/>
          <p:nvPr/>
        </p:nvSpPr>
        <p:spPr>
          <a:xfrm>
            <a:off x="356682" y="5986463"/>
            <a:ext cx="11478330" cy="2646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objetivo é transformar documentos dispersos em </a:t>
            </a:r>
            <a:pPr algn="ctr" indent="0" marL="0">
              <a:lnSpc>
                <a:spcPct val="133000"/>
              </a:lnSpc>
              <a:buNone/>
            </a:pPr>
            <a:r>
              <a:rPr lang="en-US" sz="1300" b="1" dirty="0">
                <a:solidFill>
                  <a:srgbClr val="161613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informação acessível e estruturada para análise</a:t>
            </a:r>
            <a:pPr algn="ctr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3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472877"/>
            <a:ext cx="10868745" cy="3795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23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Automação Financeira com IA + n8n</a:t>
            </a:r>
            <a:endParaRPr lang="en-US" sz="2350" dirty="0"/>
          </a:p>
        </p:txBody>
      </p:sp>
      <p:sp>
        <p:nvSpPr>
          <p:cNvPr id="3" name="Text 1"/>
          <p:cNvSpPr/>
          <p:nvPr/>
        </p:nvSpPr>
        <p:spPr>
          <a:xfrm>
            <a:off x="661475" y="1030784"/>
            <a:ext cx="10868745" cy="33694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6000"/>
              </a:lnSpc>
              <a:buNone/>
            </a:pPr>
            <a:r>
              <a:rPr lang="en-US" sz="9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próximo nível é fazer a IA participar automaticamente dos processos financeiros — sem intervenção manual. Com o n8n, é possível criar fluxos de automação que conectam sistemas, analisam dados e comunicam resultados.</a:t>
            </a:r>
            <a:endParaRPr lang="en-US" sz="95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221" y="1468041"/>
            <a:ext cx="10779153" cy="4648299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431583" y="5234848"/>
            <a:ext cx="2445408" cy="3056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900" dirty="0">
                <a:solidFill>
                  <a:srgbClr val="FFFFFF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Insights Financeiros</a:t>
            </a:r>
            <a:endParaRPr lang="en-US" sz="1900" dirty="0"/>
          </a:p>
        </p:txBody>
      </p:sp>
      <p:sp>
        <p:nvSpPr>
          <p:cNvPr id="6" name="Text 3"/>
          <p:cNvSpPr/>
          <p:nvPr/>
        </p:nvSpPr>
        <p:spPr>
          <a:xfrm>
            <a:off x="1431583" y="4158842"/>
            <a:ext cx="2445408" cy="3056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900" dirty="0">
                <a:solidFill>
                  <a:srgbClr val="FFFFFF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Análise por IA</a:t>
            </a:r>
            <a:endParaRPr lang="en-US" sz="1900" dirty="0"/>
          </a:p>
        </p:txBody>
      </p:sp>
      <p:sp>
        <p:nvSpPr>
          <p:cNvPr id="7" name="Text 4"/>
          <p:cNvSpPr/>
          <p:nvPr/>
        </p:nvSpPr>
        <p:spPr>
          <a:xfrm>
            <a:off x="1431583" y="3093705"/>
            <a:ext cx="2445408" cy="3056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900" dirty="0">
                <a:solidFill>
                  <a:srgbClr val="FFFFFF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Fluxo n8n</a:t>
            </a:r>
            <a:endParaRPr lang="en-US" sz="1900" dirty="0"/>
          </a:p>
        </p:txBody>
      </p:sp>
      <p:sp>
        <p:nvSpPr>
          <p:cNvPr id="8" name="Text 5"/>
          <p:cNvSpPr/>
          <p:nvPr/>
        </p:nvSpPr>
        <p:spPr>
          <a:xfrm>
            <a:off x="1431583" y="2017699"/>
            <a:ext cx="2445408" cy="3056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900" dirty="0">
                <a:solidFill>
                  <a:srgbClr val="FFFFFF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Entrada ERP/Excel</a:t>
            </a:r>
            <a:endParaRPr lang="en-US" sz="1900" dirty="0"/>
          </a:p>
        </p:txBody>
      </p:sp>
      <p:sp>
        <p:nvSpPr>
          <p:cNvPr id="9" name="Text 6"/>
          <p:cNvSpPr/>
          <p:nvPr/>
        </p:nvSpPr>
        <p:spPr>
          <a:xfrm>
            <a:off x="661475" y="6216650"/>
            <a:ext cx="11478330" cy="1684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16000"/>
              </a:lnSpc>
              <a:buNone/>
            </a:pPr>
            <a:r>
              <a:rPr lang="en-US" sz="9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Automação + IA = processos mais rápidos, padronizados e escaláveis, liberando o profissional para atividades de maior valor estratégico.</a:t>
            </a:r>
            <a:endParaRPr lang="en-US" sz="9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71886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33360" y="518021"/>
            <a:ext cx="6296860" cy="93682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29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Inteligência Artificial Aplicada ao Setor Financeiro</a:t>
            </a:r>
            <a:endParaRPr lang="en-US" sz="2950" dirty="0"/>
          </a:p>
        </p:txBody>
      </p:sp>
      <p:sp>
        <p:nvSpPr>
          <p:cNvPr id="4" name="Text 1"/>
          <p:cNvSpPr/>
          <p:nvPr/>
        </p:nvSpPr>
        <p:spPr>
          <a:xfrm>
            <a:off x="5233360" y="1509117"/>
            <a:ext cx="6296860" cy="2341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Curso Presencial – 8 Horas</a:t>
            </a:r>
            <a:endParaRPr lang="en-US" sz="1450" dirty="0"/>
          </a:p>
        </p:txBody>
      </p:sp>
      <p:sp>
        <p:nvSpPr>
          <p:cNvPr id="5" name="Text 2"/>
          <p:cNvSpPr/>
          <p:nvPr/>
        </p:nvSpPr>
        <p:spPr>
          <a:xfrm>
            <a:off x="5233360" y="1946970"/>
            <a:ext cx="62968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27000"/>
              </a:lnSpc>
              <a:buNone/>
            </a:pPr>
            <a:r>
              <a:rPr lang="en-US" sz="11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Aprenda a utilizar Inteligência Artificial para transformar as atividades do setor financeiro — aumentando produtividade, qualidade das análises e capacidade de decisão.</a:t>
            </a:r>
            <a:endParaRPr lang="en-US" sz="1150" dirty="0"/>
          </a:p>
        </p:txBody>
      </p:sp>
      <p:sp>
        <p:nvSpPr>
          <p:cNvPr id="6" name="Shape 3"/>
          <p:cNvSpPr/>
          <p:nvPr/>
        </p:nvSpPr>
        <p:spPr>
          <a:xfrm>
            <a:off x="5233360" y="2556966"/>
            <a:ext cx="6296860" cy="843855"/>
          </a:xfrm>
          <a:prstGeom prst="roundRect">
            <a:avLst>
              <a:gd name="adj" fmla="val 2664"/>
            </a:avLst>
          </a:prstGeom>
          <a:solidFill>
            <a:srgbClr val="EDEBE3"/>
          </a:solidFill>
          <a:ln/>
        </p:spPr>
      </p:sp>
      <p:sp>
        <p:nvSpPr>
          <p:cNvPr id="7" name="Text 4"/>
          <p:cNvSpPr/>
          <p:nvPr/>
        </p:nvSpPr>
        <p:spPr>
          <a:xfrm>
            <a:off x="5383177" y="2706787"/>
            <a:ext cx="5997227" cy="2341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Produtividade</a:t>
            </a:r>
            <a:endParaRPr lang="en-US" sz="1450" dirty="0"/>
          </a:p>
        </p:txBody>
      </p:sp>
      <p:sp>
        <p:nvSpPr>
          <p:cNvPr id="8" name="Text 5"/>
          <p:cNvSpPr/>
          <p:nvPr/>
        </p:nvSpPr>
        <p:spPr>
          <a:xfrm>
            <a:off x="5383177" y="3022402"/>
            <a:ext cx="5997227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27000"/>
              </a:lnSpc>
              <a:buNone/>
            </a:pPr>
            <a:r>
              <a:rPr lang="en-US" sz="11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Reduza tarefas manuais e ganhe tempo para análises de maior valor.</a:t>
            </a:r>
            <a:endParaRPr lang="en-US" sz="1150" dirty="0"/>
          </a:p>
        </p:txBody>
      </p:sp>
      <p:sp>
        <p:nvSpPr>
          <p:cNvPr id="9" name="Shape 6"/>
          <p:cNvSpPr/>
          <p:nvPr/>
        </p:nvSpPr>
        <p:spPr>
          <a:xfrm>
            <a:off x="5233360" y="3536652"/>
            <a:ext cx="6296860" cy="843855"/>
          </a:xfrm>
          <a:prstGeom prst="roundRect">
            <a:avLst>
              <a:gd name="adj" fmla="val 2664"/>
            </a:avLst>
          </a:prstGeom>
          <a:solidFill>
            <a:srgbClr val="EDEBE3"/>
          </a:solidFill>
          <a:ln/>
        </p:spPr>
      </p:sp>
      <p:sp>
        <p:nvSpPr>
          <p:cNvPr id="10" name="Text 7"/>
          <p:cNvSpPr/>
          <p:nvPr/>
        </p:nvSpPr>
        <p:spPr>
          <a:xfrm>
            <a:off x="5383177" y="3686473"/>
            <a:ext cx="5997227" cy="2341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Análise</a:t>
            </a:r>
            <a:endParaRPr lang="en-US" sz="1450" dirty="0"/>
          </a:p>
        </p:txBody>
      </p:sp>
      <p:sp>
        <p:nvSpPr>
          <p:cNvPr id="11" name="Text 8"/>
          <p:cNvSpPr/>
          <p:nvPr/>
        </p:nvSpPr>
        <p:spPr>
          <a:xfrm>
            <a:off x="5383177" y="4002088"/>
            <a:ext cx="5997227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27000"/>
              </a:lnSpc>
              <a:buNone/>
            </a:pPr>
            <a:r>
              <a:rPr lang="en-US" sz="11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Interprete dados, documentos e planilhas com apoio da IA.</a:t>
            </a:r>
            <a:endParaRPr lang="en-US" sz="1150" dirty="0"/>
          </a:p>
        </p:txBody>
      </p:sp>
      <p:sp>
        <p:nvSpPr>
          <p:cNvPr id="12" name="Shape 9"/>
          <p:cNvSpPr/>
          <p:nvPr/>
        </p:nvSpPr>
        <p:spPr>
          <a:xfrm>
            <a:off x="5233360" y="4516338"/>
            <a:ext cx="6296860" cy="843855"/>
          </a:xfrm>
          <a:prstGeom prst="roundRect">
            <a:avLst>
              <a:gd name="adj" fmla="val 2664"/>
            </a:avLst>
          </a:prstGeom>
          <a:solidFill>
            <a:srgbClr val="EDEBE3"/>
          </a:solidFill>
          <a:ln/>
        </p:spPr>
      </p:sp>
      <p:sp>
        <p:nvSpPr>
          <p:cNvPr id="13" name="Text 10"/>
          <p:cNvSpPr/>
          <p:nvPr/>
        </p:nvSpPr>
        <p:spPr>
          <a:xfrm>
            <a:off x="5383177" y="4666159"/>
            <a:ext cx="5997227" cy="2341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Decisão</a:t>
            </a:r>
            <a:endParaRPr lang="en-US" sz="1450" dirty="0"/>
          </a:p>
        </p:txBody>
      </p:sp>
      <p:sp>
        <p:nvSpPr>
          <p:cNvPr id="14" name="Text 11"/>
          <p:cNvSpPr/>
          <p:nvPr/>
        </p:nvSpPr>
        <p:spPr>
          <a:xfrm>
            <a:off x="5383177" y="4981773"/>
            <a:ext cx="5997227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27000"/>
              </a:lnSpc>
              <a:buNone/>
            </a:pPr>
            <a:r>
              <a:rPr lang="en-US" sz="11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Transforme números em insights e recomendações para gestores.</a:t>
            </a:r>
            <a:endParaRPr lang="en-US" sz="1150" dirty="0"/>
          </a:p>
        </p:txBody>
      </p:sp>
      <p:sp>
        <p:nvSpPr>
          <p:cNvPr id="15" name="Shape 12"/>
          <p:cNvSpPr/>
          <p:nvPr/>
        </p:nvSpPr>
        <p:spPr>
          <a:xfrm>
            <a:off x="5233360" y="5496024"/>
            <a:ext cx="6296860" cy="843855"/>
          </a:xfrm>
          <a:prstGeom prst="roundRect">
            <a:avLst>
              <a:gd name="adj" fmla="val 2664"/>
            </a:avLst>
          </a:prstGeom>
          <a:solidFill>
            <a:srgbClr val="EDEBE3"/>
          </a:solidFill>
          <a:ln/>
        </p:spPr>
      </p:sp>
      <p:sp>
        <p:nvSpPr>
          <p:cNvPr id="16" name="Text 13"/>
          <p:cNvSpPr/>
          <p:nvPr/>
        </p:nvSpPr>
        <p:spPr>
          <a:xfrm>
            <a:off x="5383177" y="5645845"/>
            <a:ext cx="5997227" cy="2341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Automação</a:t>
            </a:r>
            <a:endParaRPr lang="en-US" sz="1450" dirty="0"/>
          </a:p>
        </p:txBody>
      </p:sp>
      <p:sp>
        <p:nvSpPr>
          <p:cNvPr id="17" name="Text 14"/>
          <p:cNvSpPr/>
          <p:nvPr/>
        </p:nvSpPr>
        <p:spPr>
          <a:xfrm>
            <a:off x="5383177" y="5961459"/>
            <a:ext cx="5997227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27000"/>
              </a:lnSpc>
              <a:buNone/>
            </a:pPr>
            <a:r>
              <a:rPr lang="en-US" sz="11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Automatize processos financeiros repetitivos com IA e n8n.</a:t>
            </a:r>
            <a:endParaRPr lang="en-US" sz="11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1172766"/>
            <a:ext cx="10868745" cy="5167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2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O que podemos automatizar?</a:t>
            </a:r>
            <a:endParaRPr lang="en-US" sz="3250" dirty="0"/>
          </a:p>
        </p:txBody>
      </p:sp>
      <p:sp>
        <p:nvSpPr>
          <p:cNvPr id="3" name="Text 1"/>
          <p:cNvSpPr/>
          <p:nvPr/>
        </p:nvSpPr>
        <p:spPr>
          <a:xfrm>
            <a:off x="661475" y="2020193"/>
            <a:ext cx="10868745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combinação de IA com automação via n8n permite criar processos financeiros que rodam sozinhos — gerando alertas, relatórios e análises sem depender de intervenção manual constante.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661475" y="2735461"/>
            <a:ext cx="3512653" cy="1862435"/>
          </a:xfrm>
          <a:prstGeom prst="roundRect">
            <a:avLst>
              <a:gd name="adj" fmla="val 1332"/>
            </a:avLst>
          </a:prstGeom>
          <a:solidFill>
            <a:srgbClr val="EDEBE3"/>
          </a:solidFill>
          <a:ln/>
        </p:spPr>
      </p:sp>
      <p:sp>
        <p:nvSpPr>
          <p:cNvPr id="5" name="Text 3"/>
          <p:cNvSpPr/>
          <p:nvPr/>
        </p:nvSpPr>
        <p:spPr>
          <a:xfrm>
            <a:off x="826769" y="2900759"/>
            <a:ext cx="3182064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Alertas Automáticos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826769" y="3258443"/>
            <a:ext cx="3182064" cy="1174155"/>
          </a:xfrm>
          <a:prstGeom prst="rect">
            <a:avLst/>
          </a:prstGeom>
          <a:noFill/>
          <a:ln/>
        </p:spPr>
        <p:txBody>
          <a:bodyPr wrap="square" lIns="0" tIns="66156" rIns="0" bIns="0" rtlCol="0" anchor="t">
            <a:normAutofit/>
          </a:bodyPr>
          <a:lstStyle/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Contas a pagar próximas do vencimento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Indicadores fora do limite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Anomalias nos lançamentos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4339422" y="2735461"/>
            <a:ext cx="3512752" cy="1862435"/>
          </a:xfrm>
          <a:prstGeom prst="roundRect">
            <a:avLst>
              <a:gd name="adj" fmla="val 1332"/>
            </a:avLst>
          </a:prstGeom>
          <a:solidFill>
            <a:srgbClr val="EDEBE3"/>
          </a:solidFill>
          <a:ln/>
        </p:spPr>
      </p:sp>
      <p:sp>
        <p:nvSpPr>
          <p:cNvPr id="8" name="Text 6"/>
          <p:cNvSpPr/>
          <p:nvPr/>
        </p:nvSpPr>
        <p:spPr>
          <a:xfrm>
            <a:off x="4504716" y="2900759"/>
            <a:ext cx="3182163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Relatórios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4504716" y="3258443"/>
            <a:ext cx="3182163" cy="909538"/>
          </a:xfrm>
          <a:prstGeom prst="rect">
            <a:avLst/>
          </a:prstGeom>
          <a:noFill/>
          <a:ln/>
        </p:spPr>
        <p:txBody>
          <a:bodyPr wrap="square" lIns="0" tIns="66156" rIns="0" bIns="0" rtlCol="0" anchor="t">
            <a:normAutofit/>
          </a:bodyPr>
          <a:lstStyle/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Resumos financeiros diários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Relatórios gerenciais mensais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Análise de despesas por categoria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8017468" y="2735461"/>
            <a:ext cx="3512653" cy="1862435"/>
          </a:xfrm>
          <a:prstGeom prst="roundRect">
            <a:avLst>
              <a:gd name="adj" fmla="val 1332"/>
            </a:avLst>
          </a:prstGeom>
          <a:solidFill>
            <a:srgbClr val="EDEBE3"/>
          </a:solidFill>
          <a:ln/>
        </p:spPr>
      </p:sp>
      <p:sp>
        <p:nvSpPr>
          <p:cNvPr id="11" name="Text 9"/>
          <p:cNvSpPr/>
          <p:nvPr/>
        </p:nvSpPr>
        <p:spPr>
          <a:xfrm>
            <a:off x="8182762" y="2900759"/>
            <a:ext cx="3182064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Comunicação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8182762" y="3258443"/>
            <a:ext cx="3182064" cy="909538"/>
          </a:xfrm>
          <a:prstGeom prst="rect">
            <a:avLst/>
          </a:prstGeom>
          <a:noFill/>
          <a:ln/>
        </p:spPr>
        <p:txBody>
          <a:bodyPr wrap="square" lIns="0" tIns="66156" rIns="0" bIns="0" rtlCol="0" anchor="t">
            <a:normAutofit/>
          </a:bodyPr>
          <a:lstStyle/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Cobranças automáticas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Lembretes de vencimento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Alertas para responsáveis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909516" y="4969966"/>
            <a:ext cx="10620705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i="1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"Todos os dias, analise os lançamentos financeiros e destaque movimentações que estejam fora do comportamento esperado. Envie um resumo por e-mail até as 8h."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661475" y="4783931"/>
            <a:ext cx="19050" cy="901303"/>
          </a:xfrm>
          <a:prstGeom prst="roundRect">
            <a:avLst>
              <a:gd name="adj" fmla="val 49999"/>
            </a:avLst>
          </a:prstGeom>
          <a:solidFill>
            <a:srgbClr val="28282F"/>
          </a:solidFill>
          <a:ln/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486866"/>
            <a:ext cx="10868745" cy="5006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1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Desafio Final: IA como Copiloto Financeiro</a:t>
            </a:r>
            <a:endParaRPr lang="en-US" sz="3150" dirty="0"/>
          </a:p>
        </p:txBody>
      </p:sp>
      <p:sp>
        <p:nvSpPr>
          <p:cNvPr id="3" name="Text 1"/>
          <p:cNvSpPr/>
          <p:nvPr/>
        </p:nvSpPr>
        <p:spPr>
          <a:xfrm>
            <a:off x="661475" y="1049536"/>
            <a:ext cx="10868745" cy="2503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5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Case Prático Integrador</a:t>
            </a:r>
            <a:endParaRPr lang="en-US" sz="1550" dirty="0"/>
          </a:p>
        </p:txBody>
      </p:sp>
      <p:sp>
        <p:nvSpPr>
          <p:cNvPr id="4" name="Text 2"/>
          <p:cNvSpPr/>
          <p:nvPr/>
        </p:nvSpPr>
        <p:spPr>
          <a:xfrm>
            <a:off x="661475" y="1532632"/>
            <a:ext cx="10868745" cy="50462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1000"/>
              </a:lnSpc>
              <a:buNone/>
            </a:pPr>
            <a:r>
              <a:rPr lang="en-US" sz="12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Você receberá informações financeiras completas de uma empresa — DRE, Fluxo de Caixa, Contas a Pagar, Contas a Receber, Orçamento, Despesas e Vendas — e utilizará IA para produzir uma análise executiva completa.</a:t>
            </a:r>
            <a:endParaRPr lang="en-US" sz="1250" dirty="0"/>
          </a:p>
        </p:txBody>
      </p:sp>
      <p:sp>
        <p:nvSpPr>
          <p:cNvPr id="5" name="Text 3"/>
          <p:cNvSpPr/>
          <p:nvPr/>
        </p:nvSpPr>
        <p:spPr>
          <a:xfrm>
            <a:off x="661475" y="2211784"/>
            <a:ext cx="320369" cy="20022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250" dirty="0">
                <a:solidFill>
                  <a:srgbClr val="161613"/>
                </a:solidFill>
                <a:latin typeface="DM Sans Light" pitchFamily="34" charset="0"/>
                <a:ea typeface="DM Sans Light" pitchFamily="34" charset="-122"/>
                <a:cs typeface="DM Sans Light" pitchFamily="34" charset="-120"/>
              </a:rPr>
              <a:t>01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661475" y="2464891"/>
            <a:ext cx="5356786" cy="19050"/>
          </a:xfrm>
          <a:prstGeom prst="rect">
            <a:avLst/>
          </a:prstGeom>
          <a:solidFill>
            <a:srgbClr val="28282F"/>
          </a:solidFill>
          <a:ln/>
        </p:spPr>
      </p:sp>
      <p:sp>
        <p:nvSpPr>
          <p:cNvPr id="7" name="Text 5"/>
          <p:cNvSpPr/>
          <p:nvPr/>
        </p:nvSpPr>
        <p:spPr>
          <a:xfrm>
            <a:off x="661475" y="2583061"/>
            <a:ext cx="5356786" cy="2503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5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Analisar os dados com IA</a:t>
            </a:r>
            <a:endParaRPr lang="en-US" sz="1550" dirty="0"/>
          </a:p>
        </p:txBody>
      </p:sp>
      <p:sp>
        <p:nvSpPr>
          <p:cNvPr id="8" name="Text 6"/>
          <p:cNvSpPr/>
          <p:nvPr/>
        </p:nvSpPr>
        <p:spPr>
          <a:xfrm>
            <a:off x="661475" y="2926457"/>
            <a:ext cx="5356786" cy="2523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1000"/>
              </a:lnSpc>
              <a:buNone/>
            </a:pPr>
            <a:r>
              <a:rPr lang="en-US" sz="12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Utilizar ChatGPT, Claude, Gemini e Copilot na mesma base de dados.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6173435" y="2211784"/>
            <a:ext cx="320369" cy="20022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250" dirty="0">
                <a:solidFill>
                  <a:srgbClr val="161613"/>
                </a:solidFill>
                <a:latin typeface="DM Sans Light" pitchFamily="34" charset="0"/>
                <a:ea typeface="DM Sans Light" pitchFamily="34" charset="-122"/>
                <a:cs typeface="DM Sans Light" pitchFamily="34" charset="-120"/>
              </a:rPr>
              <a:t>02</a:t>
            </a:r>
            <a:endParaRPr lang="en-US" sz="1250" dirty="0"/>
          </a:p>
        </p:txBody>
      </p:sp>
      <p:sp>
        <p:nvSpPr>
          <p:cNvPr id="10" name="Shape 8"/>
          <p:cNvSpPr/>
          <p:nvPr/>
        </p:nvSpPr>
        <p:spPr>
          <a:xfrm>
            <a:off x="6173435" y="2464891"/>
            <a:ext cx="5356786" cy="19050"/>
          </a:xfrm>
          <a:prstGeom prst="rect">
            <a:avLst/>
          </a:prstGeom>
          <a:solidFill>
            <a:srgbClr val="28282F"/>
          </a:solidFill>
          <a:ln/>
        </p:spPr>
      </p:sp>
      <p:sp>
        <p:nvSpPr>
          <p:cNvPr id="11" name="Text 9"/>
          <p:cNvSpPr/>
          <p:nvPr/>
        </p:nvSpPr>
        <p:spPr>
          <a:xfrm>
            <a:off x="6173435" y="2583061"/>
            <a:ext cx="5356786" cy="2503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5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Identificar problemas e KPIs</a:t>
            </a:r>
            <a:endParaRPr lang="en-US" sz="1550" dirty="0"/>
          </a:p>
        </p:txBody>
      </p:sp>
      <p:sp>
        <p:nvSpPr>
          <p:cNvPr id="12" name="Text 10"/>
          <p:cNvSpPr/>
          <p:nvPr/>
        </p:nvSpPr>
        <p:spPr>
          <a:xfrm>
            <a:off x="6173435" y="2926457"/>
            <a:ext cx="5356786" cy="2523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1000"/>
              </a:lnSpc>
              <a:buNone/>
            </a:pPr>
            <a:r>
              <a:rPr lang="en-US" sz="12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Definir os indicadores mais críticos e os principais pontos de atenção.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661475" y="3454102"/>
            <a:ext cx="320369" cy="20022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250" dirty="0">
                <a:solidFill>
                  <a:srgbClr val="161613"/>
                </a:solidFill>
                <a:latin typeface="DM Sans Light" pitchFamily="34" charset="0"/>
                <a:ea typeface="DM Sans Light" pitchFamily="34" charset="-122"/>
                <a:cs typeface="DM Sans Light" pitchFamily="34" charset="-120"/>
              </a:rPr>
              <a:t>03</a:t>
            </a:r>
            <a:endParaRPr lang="en-US" sz="1250" dirty="0"/>
          </a:p>
        </p:txBody>
      </p:sp>
      <p:sp>
        <p:nvSpPr>
          <p:cNvPr id="14" name="Shape 12"/>
          <p:cNvSpPr/>
          <p:nvPr/>
        </p:nvSpPr>
        <p:spPr>
          <a:xfrm>
            <a:off x="661475" y="3707209"/>
            <a:ext cx="5356786" cy="19050"/>
          </a:xfrm>
          <a:prstGeom prst="rect">
            <a:avLst/>
          </a:prstGeom>
          <a:solidFill>
            <a:srgbClr val="28282F"/>
          </a:solidFill>
          <a:ln/>
        </p:spPr>
      </p:sp>
      <p:sp>
        <p:nvSpPr>
          <p:cNvPr id="15" name="Text 13"/>
          <p:cNvSpPr/>
          <p:nvPr/>
        </p:nvSpPr>
        <p:spPr>
          <a:xfrm>
            <a:off x="661475" y="3825379"/>
            <a:ext cx="5356786" cy="2503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5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Criar cenários financeiros</a:t>
            </a:r>
            <a:endParaRPr lang="en-US" sz="1550" dirty="0"/>
          </a:p>
        </p:txBody>
      </p:sp>
      <p:sp>
        <p:nvSpPr>
          <p:cNvPr id="16" name="Text 14"/>
          <p:cNvSpPr/>
          <p:nvPr/>
        </p:nvSpPr>
        <p:spPr>
          <a:xfrm>
            <a:off x="661475" y="4168775"/>
            <a:ext cx="5356786" cy="2523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1000"/>
              </a:lnSpc>
              <a:buNone/>
            </a:pPr>
            <a:r>
              <a:rPr lang="en-US" sz="12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Construir visões otimista, provável e pessimista com a IA.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6173435" y="3454102"/>
            <a:ext cx="320369" cy="20022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250" dirty="0">
                <a:solidFill>
                  <a:srgbClr val="161613"/>
                </a:solidFill>
                <a:latin typeface="DM Sans Light" pitchFamily="34" charset="0"/>
                <a:ea typeface="DM Sans Light" pitchFamily="34" charset="-122"/>
                <a:cs typeface="DM Sans Light" pitchFamily="34" charset="-120"/>
              </a:rPr>
              <a:t>04</a:t>
            </a:r>
            <a:endParaRPr lang="en-US" sz="1250" dirty="0"/>
          </a:p>
        </p:txBody>
      </p:sp>
      <p:sp>
        <p:nvSpPr>
          <p:cNvPr id="18" name="Shape 16"/>
          <p:cNvSpPr/>
          <p:nvPr/>
        </p:nvSpPr>
        <p:spPr>
          <a:xfrm>
            <a:off x="6173435" y="3707209"/>
            <a:ext cx="5356786" cy="19050"/>
          </a:xfrm>
          <a:prstGeom prst="rect">
            <a:avLst/>
          </a:prstGeom>
          <a:solidFill>
            <a:srgbClr val="28282F"/>
          </a:solidFill>
          <a:ln/>
        </p:spPr>
      </p:sp>
      <p:sp>
        <p:nvSpPr>
          <p:cNvPr id="19" name="Text 17"/>
          <p:cNvSpPr/>
          <p:nvPr/>
        </p:nvSpPr>
        <p:spPr>
          <a:xfrm>
            <a:off x="6173435" y="3825379"/>
            <a:ext cx="5356786" cy="2503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5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Produzir resumo executivo</a:t>
            </a:r>
            <a:endParaRPr lang="en-US" sz="1550" dirty="0"/>
          </a:p>
        </p:txBody>
      </p:sp>
      <p:sp>
        <p:nvSpPr>
          <p:cNvPr id="20" name="Text 18"/>
          <p:cNvSpPr/>
          <p:nvPr/>
        </p:nvSpPr>
        <p:spPr>
          <a:xfrm>
            <a:off x="6173435" y="4168775"/>
            <a:ext cx="5356786" cy="2523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1000"/>
              </a:lnSpc>
              <a:buNone/>
            </a:pPr>
            <a:r>
              <a:rPr lang="en-US" sz="12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Apresentar cinco recomendações estratégicas para a diretoria.</a:t>
            </a:r>
            <a:endParaRPr lang="en-US" sz="1250" dirty="0"/>
          </a:p>
        </p:txBody>
      </p:sp>
      <p:sp>
        <p:nvSpPr>
          <p:cNvPr id="21" name="Text 19"/>
          <p:cNvSpPr/>
          <p:nvPr/>
        </p:nvSpPr>
        <p:spPr>
          <a:xfrm>
            <a:off x="901777" y="4890294"/>
            <a:ext cx="11238028" cy="2523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1000"/>
              </a:lnSpc>
              <a:buNone/>
            </a:pPr>
            <a:r>
              <a:rPr lang="en-US" sz="1250" b="1" dirty="0">
                <a:solidFill>
                  <a:srgbClr val="161613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"Se você fosse o CFO desta empresa, quais decisões tomaria agora?"</a:t>
            </a:r>
            <a:endParaRPr lang="en-US" sz="1250" dirty="0"/>
          </a:p>
        </p:txBody>
      </p:sp>
      <p:sp>
        <p:nvSpPr>
          <p:cNvPr id="22" name="Shape 20"/>
          <p:cNvSpPr/>
          <p:nvPr/>
        </p:nvSpPr>
        <p:spPr>
          <a:xfrm>
            <a:off x="661475" y="4715768"/>
            <a:ext cx="19050" cy="601365"/>
          </a:xfrm>
          <a:prstGeom prst="roundRect">
            <a:avLst>
              <a:gd name="adj" fmla="val 49999"/>
            </a:avLst>
          </a:prstGeom>
          <a:solidFill>
            <a:srgbClr val="28282F"/>
          </a:solidFill>
          <a:ln/>
        </p:spPr>
      </p:sp>
      <p:sp>
        <p:nvSpPr>
          <p:cNvPr id="23" name="Shape 21"/>
          <p:cNvSpPr/>
          <p:nvPr/>
        </p:nvSpPr>
        <p:spPr>
          <a:xfrm>
            <a:off x="661475" y="5491659"/>
            <a:ext cx="10868745" cy="879376"/>
          </a:xfrm>
          <a:prstGeom prst="roundRect">
            <a:avLst>
              <a:gd name="adj" fmla="val 2733"/>
            </a:avLst>
          </a:prstGeom>
          <a:solidFill>
            <a:srgbClr val="E3E3E8"/>
          </a:solidFill>
          <a:ln/>
        </p:spPr>
      </p:sp>
      <p:pic>
        <p:nvPicPr>
          <p:cNvPr id="2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1610" y="5711726"/>
            <a:ext cx="200218" cy="160139"/>
          </a:xfrm>
          <a:prstGeom prst="rect">
            <a:avLst/>
          </a:prstGeom>
        </p:spPr>
      </p:pic>
      <p:sp>
        <p:nvSpPr>
          <p:cNvPr id="25" name="Text 22"/>
          <p:cNvSpPr/>
          <p:nvPr/>
        </p:nvSpPr>
        <p:spPr>
          <a:xfrm>
            <a:off x="1181963" y="5686822"/>
            <a:ext cx="10188122" cy="50462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1000"/>
              </a:lnSpc>
              <a:buNone/>
            </a:pPr>
            <a:r>
              <a:rPr lang="en-US" sz="12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Inteligência Artificial não substitui o profissional financeiro. </a:t>
            </a:r>
            <a:pPr algn="l" indent="0" marL="0">
              <a:lnSpc>
                <a:spcPct val="131000"/>
              </a:lnSpc>
              <a:buNone/>
            </a:pPr>
            <a:r>
              <a:rPr lang="en-US" sz="12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O profissional que sabe utilizar IA amplia sua capacidade de analisar, decidir e gerar resultados.</a:t>
            </a:r>
            <a:endParaRPr lang="en-US" sz="12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986532"/>
            <a:ext cx="10868745" cy="5167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2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O que você aprenderá</a:t>
            </a:r>
            <a:endParaRPr lang="en-US" sz="3250" dirty="0"/>
          </a:p>
        </p:txBody>
      </p:sp>
      <p:sp>
        <p:nvSpPr>
          <p:cNvPr id="3" name="Text 1"/>
          <p:cNvSpPr/>
          <p:nvPr/>
        </p:nvSpPr>
        <p:spPr>
          <a:xfrm>
            <a:off x="661475" y="1833959"/>
            <a:ext cx="10868745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Ao final deste treinamento, você estará preparado para utilizar IA em diferentes atividades do setor financeiro — do operacional à tomada de decisão estratégica.</a:t>
            </a:r>
            <a:endParaRPr lang="en-US" sz="13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61475" y="2549227"/>
            <a:ext cx="413434" cy="413445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281577" y="2549227"/>
            <a:ext cx="4710888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Prompts Profissionais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1281577" y="2906911"/>
            <a:ext cx="4710888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Criar e refinar instruções eficientes para obter melhores respostas das ferramentas de IA.</a:t>
            </a:r>
            <a:endParaRPr lang="en-US" sz="130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99132" y="2549227"/>
            <a:ext cx="413434" cy="413445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6819233" y="2549227"/>
            <a:ext cx="4710987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Excel com IA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6819233" y="2906911"/>
            <a:ext cx="4710987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Trabalhar com grandes planilhas, criar e corrigir fórmulas e analisar dados financeiros.</a:t>
            </a:r>
            <a:endParaRPr lang="en-US" sz="130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1475" y="3766840"/>
            <a:ext cx="413434" cy="413445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1281577" y="3766840"/>
            <a:ext cx="4710888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Análise Financeira</a:t>
            </a:r>
            <a:endParaRPr lang="en-US" sz="1600" dirty="0"/>
          </a:p>
        </p:txBody>
      </p:sp>
      <p:sp>
        <p:nvSpPr>
          <p:cNvPr id="12" name="Text 7"/>
          <p:cNvSpPr/>
          <p:nvPr/>
        </p:nvSpPr>
        <p:spPr>
          <a:xfrm>
            <a:off x="1281577" y="4124523"/>
            <a:ext cx="4710888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Analisar DRE, fluxo de caixa e criar indicadores financeiros com apoio de IA.</a:t>
            </a:r>
            <a:endParaRPr lang="en-US" sz="1300" dirty="0"/>
          </a:p>
        </p:txBody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99132" y="3766840"/>
            <a:ext cx="413434" cy="413445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6819233" y="3766840"/>
            <a:ext cx="4710987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Documentos e PDFs</a:t>
            </a:r>
            <a:endParaRPr lang="en-US" sz="1600" dirty="0"/>
          </a:p>
        </p:txBody>
      </p:sp>
      <p:sp>
        <p:nvSpPr>
          <p:cNvPr id="15" name="Text 9"/>
          <p:cNvSpPr/>
          <p:nvPr/>
        </p:nvSpPr>
        <p:spPr>
          <a:xfrm>
            <a:off x="6819233" y="4124523"/>
            <a:ext cx="4710987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Consultar, organizar e extrair informações relevantes de documentos financeiros.</a:t>
            </a:r>
            <a:endParaRPr lang="en-US" sz="1300" dirty="0"/>
          </a:p>
        </p:txBody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1475" y="4984452"/>
            <a:ext cx="413434" cy="413445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1281577" y="4984452"/>
            <a:ext cx="4710888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Automação de Tarefas</a:t>
            </a:r>
            <a:endParaRPr lang="en-US" sz="1600" dirty="0"/>
          </a:p>
        </p:txBody>
      </p:sp>
      <p:sp>
        <p:nvSpPr>
          <p:cNvPr id="18" name="Text 11"/>
          <p:cNvSpPr/>
          <p:nvPr/>
        </p:nvSpPr>
        <p:spPr>
          <a:xfrm>
            <a:off x="1281577" y="5342136"/>
            <a:ext cx="4710888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Automatizar processos financeiros recorrentes e gerar relatórios gerenciais.</a:t>
            </a:r>
            <a:endParaRPr lang="en-US" sz="1300" dirty="0"/>
          </a:p>
        </p:txBody>
      </p:sp>
      <p:pic>
        <p:nvPicPr>
          <p:cNvPr id="19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199132" y="4984452"/>
            <a:ext cx="413434" cy="413445"/>
          </a:xfrm>
          <a:prstGeom prst="rect">
            <a:avLst/>
          </a:prstGeom>
        </p:spPr>
      </p:pic>
      <p:sp>
        <p:nvSpPr>
          <p:cNvPr id="20" name="Text 12"/>
          <p:cNvSpPr/>
          <p:nvPr/>
        </p:nvSpPr>
        <p:spPr>
          <a:xfrm>
            <a:off x="6819233" y="4984452"/>
            <a:ext cx="4710987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Power BI + IA</a:t>
            </a:r>
            <a:endParaRPr lang="en-US" sz="1600" dirty="0"/>
          </a:p>
        </p:txBody>
      </p:sp>
      <p:sp>
        <p:nvSpPr>
          <p:cNvPr id="21" name="Text 13"/>
          <p:cNvSpPr/>
          <p:nvPr/>
        </p:nvSpPr>
        <p:spPr>
          <a:xfrm>
            <a:off x="6819233" y="5342136"/>
            <a:ext cx="4710987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Utilizar IA para criar medidas DAX, interpretar resultados e estruturar dashboards.</a:t>
            </a:r>
            <a:endParaRPr lang="en-US" sz="13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71886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33360" y="465832"/>
            <a:ext cx="6296860" cy="93682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29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Como a IA está transformando o Financeiro</a:t>
            </a:r>
            <a:endParaRPr lang="en-US" sz="2950" dirty="0"/>
          </a:p>
        </p:txBody>
      </p:sp>
      <p:sp>
        <p:nvSpPr>
          <p:cNvPr id="4" name="Text 1"/>
          <p:cNvSpPr/>
          <p:nvPr/>
        </p:nvSpPr>
        <p:spPr>
          <a:xfrm>
            <a:off x="5233360" y="1606352"/>
            <a:ext cx="62968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27000"/>
              </a:lnSpc>
              <a:buNone/>
            </a:pPr>
            <a:r>
              <a:rPr lang="en-US" sz="11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profissional financeiro está deixando de ser apenas um registrador de informações. Com Inteligência Artificial, ele passa a analisar, interpretar e transformar dados em decisões estratégicas de alto impacto.</a:t>
            </a:r>
            <a:endParaRPr lang="en-US" sz="1150" dirty="0"/>
          </a:p>
        </p:txBody>
      </p:sp>
      <p:sp>
        <p:nvSpPr>
          <p:cNvPr id="5" name="Shape 2"/>
          <p:cNvSpPr/>
          <p:nvPr/>
        </p:nvSpPr>
        <p:spPr>
          <a:xfrm>
            <a:off x="5233360" y="2444948"/>
            <a:ext cx="3080467" cy="1434207"/>
          </a:xfrm>
          <a:prstGeom prst="roundRect">
            <a:avLst>
              <a:gd name="adj" fmla="val 1568"/>
            </a:avLst>
          </a:prstGeom>
          <a:solidFill>
            <a:srgbClr val="F9F8F5"/>
          </a:solidFill>
          <a:ln w="19050">
            <a:solidFill>
              <a:srgbClr val="D3D1C9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5402227" y="2613819"/>
            <a:ext cx="2742735" cy="2341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Operacional</a:t>
            </a:r>
            <a:endParaRPr lang="en-US" sz="1450" dirty="0"/>
          </a:p>
        </p:txBody>
      </p:sp>
      <p:sp>
        <p:nvSpPr>
          <p:cNvPr id="7" name="Text 4"/>
          <p:cNvSpPr/>
          <p:nvPr/>
        </p:nvSpPr>
        <p:spPr>
          <a:xfrm>
            <a:off x="5402227" y="2929434"/>
            <a:ext cx="2742735" cy="780852"/>
          </a:xfrm>
          <a:prstGeom prst="rect">
            <a:avLst/>
          </a:prstGeom>
          <a:noFill/>
          <a:ln/>
        </p:spPr>
        <p:txBody>
          <a:bodyPr wrap="square" lIns="0" tIns="59954" rIns="0" bIns="0" rtlCol="0" anchor="t">
            <a:normAutofit/>
          </a:bodyPr>
          <a:lstStyle/>
          <a:p>
            <a:pPr algn="l" marL="233680" indent="-233680">
              <a:lnSpc>
                <a:spcPct val="127000"/>
              </a:lnSpc>
              <a:buSzPct val="100000"/>
              <a:buChar char="•"/>
            </a:pPr>
            <a:r>
              <a:rPr lang="en-US" sz="11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Contas a pagar e receber</a:t>
            </a:r>
            <a:endParaRPr lang="en-US" sz="1150" dirty="0"/>
          </a:p>
          <a:p>
            <a:pPr algn="l" marL="233680" indent="-233680">
              <a:lnSpc>
                <a:spcPct val="127000"/>
              </a:lnSpc>
              <a:buSzPct val="100000"/>
              <a:buChar char="•"/>
            </a:pPr>
            <a:r>
              <a:rPr lang="en-US" sz="11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Fluxo de caixa</a:t>
            </a:r>
            <a:endParaRPr lang="en-US" sz="1150" dirty="0"/>
          </a:p>
          <a:p>
            <a:pPr algn="l" marL="233680" indent="-233680">
              <a:lnSpc>
                <a:spcPct val="127000"/>
              </a:lnSpc>
              <a:buSzPct val="100000"/>
              <a:buChar char="•"/>
            </a:pPr>
            <a:r>
              <a:rPr lang="en-US" sz="11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Cobrança e conciliação</a:t>
            </a:r>
            <a:endParaRPr lang="en-US" sz="1150" dirty="0"/>
          </a:p>
        </p:txBody>
      </p:sp>
      <p:sp>
        <p:nvSpPr>
          <p:cNvPr id="8" name="Shape 5"/>
          <p:cNvSpPr/>
          <p:nvPr/>
        </p:nvSpPr>
        <p:spPr>
          <a:xfrm>
            <a:off x="8449654" y="2444948"/>
            <a:ext cx="3080566" cy="1434207"/>
          </a:xfrm>
          <a:prstGeom prst="roundRect">
            <a:avLst>
              <a:gd name="adj" fmla="val 1568"/>
            </a:avLst>
          </a:prstGeom>
          <a:solidFill>
            <a:srgbClr val="F9F8F5"/>
          </a:solidFill>
          <a:ln w="19050">
            <a:solidFill>
              <a:srgbClr val="D3D1C9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8618520" y="2613819"/>
            <a:ext cx="2742834" cy="2341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Análise</a:t>
            </a:r>
            <a:endParaRPr lang="en-US" sz="1450" dirty="0"/>
          </a:p>
        </p:txBody>
      </p:sp>
      <p:sp>
        <p:nvSpPr>
          <p:cNvPr id="10" name="Text 7"/>
          <p:cNvSpPr/>
          <p:nvPr/>
        </p:nvSpPr>
        <p:spPr>
          <a:xfrm>
            <a:off x="8618520" y="2929434"/>
            <a:ext cx="2742834" cy="780852"/>
          </a:xfrm>
          <a:prstGeom prst="rect">
            <a:avLst/>
          </a:prstGeom>
          <a:noFill/>
          <a:ln/>
        </p:spPr>
        <p:txBody>
          <a:bodyPr wrap="square" lIns="0" tIns="59954" rIns="0" bIns="0" rtlCol="0" anchor="t">
            <a:normAutofit/>
          </a:bodyPr>
          <a:lstStyle/>
          <a:p>
            <a:pPr algn="l" marL="233680" indent="-233680">
              <a:lnSpc>
                <a:spcPct val="127000"/>
              </a:lnSpc>
              <a:buSzPct val="100000"/>
              <a:buChar char="•"/>
            </a:pPr>
            <a:r>
              <a:rPr lang="en-US" sz="11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Orçamento e despesas</a:t>
            </a:r>
            <a:endParaRPr lang="en-US" sz="1150" dirty="0"/>
          </a:p>
          <a:p>
            <a:pPr algn="l" marL="233680" indent="-233680">
              <a:lnSpc>
                <a:spcPct val="127000"/>
              </a:lnSpc>
              <a:buSzPct val="100000"/>
              <a:buChar char="•"/>
            </a:pPr>
            <a:r>
              <a:rPr lang="en-US" sz="11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Indicadores financeiros</a:t>
            </a:r>
            <a:endParaRPr lang="en-US" sz="1150" dirty="0"/>
          </a:p>
          <a:p>
            <a:pPr algn="l" marL="233680" indent="-233680">
              <a:lnSpc>
                <a:spcPct val="127000"/>
              </a:lnSpc>
              <a:buSzPct val="100000"/>
              <a:buChar char="•"/>
            </a:pPr>
            <a:r>
              <a:rPr lang="en-US" sz="11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Planejamento financeiro</a:t>
            </a:r>
            <a:endParaRPr lang="en-US" sz="1150" dirty="0"/>
          </a:p>
        </p:txBody>
      </p:sp>
      <p:sp>
        <p:nvSpPr>
          <p:cNvPr id="11" name="Shape 8"/>
          <p:cNvSpPr/>
          <p:nvPr/>
        </p:nvSpPr>
        <p:spPr>
          <a:xfrm>
            <a:off x="5233360" y="4014986"/>
            <a:ext cx="6296860" cy="1434207"/>
          </a:xfrm>
          <a:prstGeom prst="roundRect">
            <a:avLst>
              <a:gd name="adj" fmla="val 1568"/>
            </a:avLst>
          </a:prstGeom>
          <a:solidFill>
            <a:srgbClr val="F9F8F5"/>
          </a:solidFill>
          <a:ln w="19050">
            <a:solidFill>
              <a:srgbClr val="D3D1C9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5402227" y="4183856"/>
            <a:ext cx="5959127" cy="2341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Estratégia</a:t>
            </a:r>
            <a:endParaRPr lang="en-US" sz="1450" dirty="0"/>
          </a:p>
        </p:txBody>
      </p:sp>
      <p:sp>
        <p:nvSpPr>
          <p:cNvPr id="13" name="Text 10"/>
          <p:cNvSpPr/>
          <p:nvPr/>
        </p:nvSpPr>
        <p:spPr>
          <a:xfrm>
            <a:off x="5402227" y="4499471"/>
            <a:ext cx="5959127" cy="780852"/>
          </a:xfrm>
          <a:prstGeom prst="rect">
            <a:avLst/>
          </a:prstGeom>
          <a:noFill/>
          <a:ln/>
        </p:spPr>
        <p:txBody>
          <a:bodyPr wrap="square" lIns="0" tIns="59954" rIns="0" bIns="0" rtlCol="0" anchor="t">
            <a:normAutofit/>
          </a:bodyPr>
          <a:lstStyle/>
          <a:p>
            <a:pPr algn="l" marL="233680" indent="-233680">
              <a:lnSpc>
                <a:spcPct val="127000"/>
              </a:lnSpc>
              <a:buSzPct val="100000"/>
              <a:buChar char="•"/>
            </a:pPr>
            <a:r>
              <a:rPr lang="en-US" sz="11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Relatórios gerenciais</a:t>
            </a:r>
            <a:endParaRPr lang="en-US" sz="1150" dirty="0"/>
          </a:p>
          <a:p>
            <a:pPr algn="l" marL="233680" indent="-233680">
              <a:lnSpc>
                <a:spcPct val="127000"/>
              </a:lnSpc>
              <a:buSzPct val="100000"/>
              <a:buChar char="•"/>
            </a:pPr>
            <a:r>
              <a:rPr lang="en-US" sz="11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Análise de cenários</a:t>
            </a:r>
            <a:endParaRPr lang="en-US" sz="1150" dirty="0"/>
          </a:p>
          <a:p>
            <a:pPr algn="l" marL="233680" indent="-233680">
              <a:lnSpc>
                <a:spcPct val="127000"/>
              </a:lnSpc>
              <a:buSzPct val="100000"/>
              <a:buChar char="•"/>
            </a:pPr>
            <a:r>
              <a:rPr lang="en-US" sz="11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Suporte à decisão</a:t>
            </a:r>
            <a:endParaRPr lang="en-US" sz="1150" dirty="0"/>
          </a:p>
        </p:txBody>
      </p:sp>
      <p:sp>
        <p:nvSpPr>
          <p:cNvPr id="14" name="Shape 11"/>
          <p:cNvSpPr/>
          <p:nvPr/>
        </p:nvSpPr>
        <p:spPr>
          <a:xfrm>
            <a:off x="5233360" y="5601990"/>
            <a:ext cx="6296860" cy="790079"/>
          </a:xfrm>
          <a:prstGeom prst="roundRect">
            <a:avLst>
              <a:gd name="adj" fmla="val 2846"/>
            </a:avLst>
          </a:prstGeom>
          <a:solidFill>
            <a:srgbClr val="E3E3E8"/>
          </a:solidFill>
          <a:ln/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3177" y="5796459"/>
            <a:ext cx="187320" cy="149820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5720314" y="5775226"/>
            <a:ext cx="566009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27000"/>
              </a:lnSpc>
              <a:buNone/>
            </a:pPr>
            <a:r>
              <a:rPr lang="en-US" sz="11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A IA não substitui o conhecimento financeiro.</a:t>
            </a:r>
            <a:pPr algn="l" indent="0" marL="0">
              <a:lnSpc>
                <a:spcPct val="127000"/>
              </a:lnSpc>
              <a:buNone/>
            </a:pPr>
            <a:r>
              <a:rPr lang="en-US" sz="11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Ela amplia sua capacidade de análise e produtividade.</a:t>
            </a:r>
            <a:endParaRPr lang="en-US" sz="11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1177925"/>
            <a:ext cx="10868745" cy="5167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2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Inteligência Artificial Generativa</a:t>
            </a:r>
            <a:endParaRPr lang="en-US" sz="3250" dirty="0"/>
          </a:p>
        </p:txBody>
      </p:sp>
      <p:sp>
        <p:nvSpPr>
          <p:cNvPr id="3" name="Text 1"/>
          <p:cNvSpPr/>
          <p:nvPr/>
        </p:nvSpPr>
        <p:spPr>
          <a:xfrm>
            <a:off x="661475" y="2025352"/>
            <a:ext cx="10868745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IA Generativa interpreta informações e produz novos conteúdos a partir das instruções do usuário. No contexto financeiro, ela funciona como um assistente altamente capaz de acelerar a análise e a produção de relatórios.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542415" y="2740620"/>
            <a:ext cx="5470785" cy="2939355"/>
          </a:xfrm>
          <a:prstGeom prst="roundRect">
            <a:avLst>
              <a:gd name="adj" fmla="val 844"/>
            </a:avLst>
          </a:prstGeom>
          <a:solidFill>
            <a:srgbClr val="28282F"/>
          </a:solidFill>
          <a:ln/>
        </p:spPr>
      </p:sp>
      <p:sp>
        <p:nvSpPr>
          <p:cNvPr id="5" name="Text 3"/>
          <p:cNvSpPr/>
          <p:nvPr/>
        </p:nvSpPr>
        <p:spPr>
          <a:xfrm>
            <a:off x="707710" y="2905919"/>
            <a:ext cx="5140196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O que a IA pode fazer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07710" y="3329682"/>
            <a:ext cx="5140196" cy="1876921"/>
          </a:xfrm>
          <a:prstGeom prst="rect">
            <a:avLst/>
          </a:prstGeom>
          <a:noFill/>
          <a:ln/>
        </p:spPr>
        <p:txBody>
          <a:bodyPr wrap="square" lIns="0" tIns="66156" rIns="0" bIns="0" rtlCol="0" anchor="t">
            <a:normAutofit/>
          </a:bodyPr>
          <a:lstStyle/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Interpretar textos e tabelas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Trabalhar com planilhas e documentos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Criar e explicar fórmulas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Identificar padrões e anomalias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Gerar relatórios e cenários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Sugerir indicadores e ações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6303904" y="2905919"/>
            <a:ext cx="5232666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Regra fundamental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6303904" y="3329682"/>
            <a:ext cx="5232666" cy="79384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Toda informação financeira relevante produzida por IA deve ser validada por uma pessoa responsável antes de ser utilizada para decisões.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6303904" y="4288830"/>
            <a:ext cx="5232666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Por que validar?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6303904" y="4712593"/>
            <a:ext cx="5232666" cy="909538"/>
          </a:xfrm>
          <a:prstGeom prst="rect">
            <a:avLst/>
          </a:prstGeom>
          <a:noFill/>
          <a:ln/>
        </p:spPr>
        <p:txBody>
          <a:bodyPr wrap="square" lIns="0" tIns="66156" rIns="0" bIns="0" rtlCol="0" anchor="t">
            <a:normAutofit/>
          </a:bodyPr>
          <a:lstStyle/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IA pode cometer erros de interpretação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contexto do negócio é insubstituível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responsabilidade final é sempre do profissional</a:t>
            </a:r>
            <a:endParaRPr lang="en-US" sz="13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465634"/>
            <a:ext cx="10868745" cy="3633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22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As Principais IAs do Treinamento</a:t>
            </a:r>
            <a:endParaRPr lang="en-US" sz="2250" dirty="0"/>
          </a:p>
        </p:txBody>
      </p:sp>
      <p:sp>
        <p:nvSpPr>
          <p:cNvPr id="3" name="Text 1"/>
          <p:cNvSpPr/>
          <p:nvPr/>
        </p:nvSpPr>
        <p:spPr>
          <a:xfrm>
            <a:off x="661475" y="992485"/>
            <a:ext cx="11478330" cy="158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14000"/>
              </a:lnSpc>
              <a:buNone/>
            </a:pPr>
            <a:r>
              <a:rPr lang="en-US" sz="9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Cada ferramenta de IA tem características e pontos fortes distintos. O profissional financeiro precisa conhecer cada uma para escolher a mais adequada à situação.</a:t>
            </a:r>
            <a:endParaRPr lang="en-US" sz="9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475" y="1242814"/>
            <a:ext cx="2640542" cy="16319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61475" y="2956520"/>
            <a:ext cx="2640542" cy="1816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1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ChatGPT</a:t>
            </a:r>
            <a:endParaRPr lang="en-US" sz="1100" dirty="0"/>
          </a:p>
        </p:txBody>
      </p:sp>
      <p:sp>
        <p:nvSpPr>
          <p:cNvPr id="6" name="Text 3"/>
          <p:cNvSpPr/>
          <p:nvPr/>
        </p:nvSpPr>
        <p:spPr>
          <a:xfrm>
            <a:off x="661475" y="3187204"/>
            <a:ext cx="2640542" cy="31670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4000"/>
              </a:lnSpc>
              <a:buNone/>
            </a:pPr>
            <a:r>
              <a:rPr lang="en-US" sz="9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Análise, geração de conteúdo, fórmulas, interpretação de dados e criação de relatórios.</a:t>
            </a:r>
            <a:endParaRPr lang="en-US" sz="90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209" y="1242814"/>
            <a:ext cx="2640542" cy="1631950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3404209" y="2956520"/>
            <a:ext cx="2640542" cy="1816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1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Claude</a:t>
            </a:r>
            <a:endParaRPr lang="en-US" sz="1100" dirty="0"/>
          </a:p>
        </p:txBody>
      </p:sp>
      <p:sp>
        <p:nvSpPr>
          <p:cNvPr id="9" name="Text 5"/>
          <p:cNvSpPr/>
          <p:nvPr/>
        </p:nvSpPr>
        <p:spPr>
          <a:xfrm>
            <a:off x="3404209" y="3187204"/>
            <a:ext cx="2640542" cy="31670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4000"/>
              </a:lnSpc>
              <a:buNone/>
            </a:pPr>
            <a:r>
              <a:rPr lang="en-US" sz="9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Análise estruturada, documentos extensos e comparação detalhada de informações.</a:t>
            </a:r>
            <a:endParaRPr lang="en-US" sz="90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6944" y="1242814"/>
            <a:ext cx="2640542" cy="1631950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6146944" y="2956520"/>
            <a:ext cx="2640542" cy="1816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1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Gemini</a:t>
            </a:r>
            <a:endParaRPr lang="en-US" sz="1100" dirty="0"/>
          </a:p>
        </p:txBody>
      </p:sp>
      <p:sp>
        <p:nvSpPr>
          <p:cNvPr id="12" name="Text 7"/>
          <p:cNvSpPr/>
          <p:nvPr/>
        </p:nvSpPr>
        <p:spPr>
          <a:xfrm>
            <a:off x="6146944" y="3187204"/>
            <a:ext cx="2640542" cy="31670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4000"/>
              </a:lnSpc>
              <a:buNone/>
            </a:pPr>
            <a:r>
              <a:rPr lang="en-US" sz="9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Análise de arquivos e integração nativa com o ecossistema Google Workspace.</a:t>
            </a:r>
            <a:endParaRPr lang="en-US" sz="900" dirty="0"/>
          </a:p>
        </p:txBody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9678" y="1242814"/>
            <a:ext cx="2640542" cy="163195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8889678" y="2956520"/>
            <a:ext cx="2640542" cy="1816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1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Microsoft Copilot</a:t>
            </a:r>
            <a:endParaRPr lang="en-US" sz="1100" dirty="0"/>
          </a:p>
        </p:txBody>
      </p:sp>
      <p:sp>
        <p:nvSpPr>
          <p:cNvPr id="15" name="Text 9"/>
          <p:cNvSpPr/>
          <p:nvPr/>
        </p:nvSpPr>
        <p:spPr>
          <a:xfrm>
            <a:off x="8889678" y="3187204"/>
            <a:ext cx="2640542" cy="31670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4000"/>
              </a:lnSpc>
              <a:buNone/>
            </a:pPr>
            <a:r>
              <a:rPr lang="en-US" sz="9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Produtividade integrada às ferramentas Microsoft: Excel, Teams, Word e Outlook.</a:t>
            </a:r>
            <a:endParaRPr lang="en-US" sz="900" dirty="0"/>
          </a:p>
        </p:txBody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475" y="3667423"/>
            <a:ext cx="2640542" cy="1631950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661475" y="5381129"/>
            <a:ext cx="2640542" cy="1816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1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NotebookLM</a:t>
            </a:r>
            <a:endParaRPr lang="en-US" sz="1100" dirty="0"/>
          </a:p>
        </p:txBody>
      </p:sp>
      <p:sp>
        <p:nvSpPr>
          <p:cNvPr id="18" name="Text 11"/>
          <p:cNvSpPr/>
          <p:nvPr/>
        </p:nvSpPr>
        <p:spPr>
          <a:xfrm>
            <a:off x="661475" y="5611813"/>
            <a:ext cx="2640542" cy="31670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4000"/>
              </a:lnSpc>
              <a:buNone/>
            </a:pPr>
            <a:r>
              <a:rPr lang="en-US" sz="9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Consulta, organização e análise profunda de documentos e fontes financeiras.</a:t>
            </a:r>
            <a:endParaRPr lang="en-US" sz="900" dirty="0"/>
          </a:p>
        </p:txBody>
      </p:sp>
      <p:sp>
        <p:nvSpPr>
          <p:cNvPr id="19" name="Shape 12"/>
          <p:cNvSpPr/>
          <p:nvPr/>
        </p:nvSpPr>
        <p:spPr>
          <a:xfrm>
            <a:off x="661475" y="6020495"/>
            <a:ext cx="10868745" cy="371773"/>
          </a:xfrm>
          <a:prstGeom prst="roundRect">
            <a:avLst>
              <a:gd name="adj" fmla="val 4692"/>
            </a:avLst>
          </a:prstGeom>
          <a:solidFill>
            <a:srgbClr val="E3E3E8"/>
          </a:solidFill>
          <a:ln/>
        </p:spPr>
      </p:sp>
      <p:pic>
        <p:nvPicPr>
          <p:cNvPr id="20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756" y="6137473"/>
            <a:ext cx="145352" cy="116284"/>
          </a:xfrm>
          <a:prstGeom prst="rect">
            <a:avLst/>
          </a:prstGeom>
        </p:spPr>
      </p:pic>
      <p:sp>
        <p:nvSpPr>
          <p:cNvPr id="21" name="Text 13"/>
          <p:cNvSpPr/>
          <p:nvPr/>
        </p:nvSpPr>
        <p:spPr>
          <a:xfrm>
            <a:off x="1039390" y="6131322"/>
            <a:ext cx="10984134" cy="158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140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Não existe uma única IA melhor para tudo. O profissional precisa saber escolher a ferramenta adequada para cada situação.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515342"/>
            <a:ext cx="10868745" cy="3956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2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Engenharia de Prompts para o Financeiro</a:t>
            </a:r>
            <a:endParaRPr lang="en-US" sz="2450" dirty="0"/>
          </a:p>
        </p:txBody>
      </p:sp>
      <p:sp>
        <p:nvSpPr>
          <p:cNvPr id="3" name="Text 1"/>
          <p:cNvSpPr/>
          <p:nvPr/>
        </p:nvSpPr>
        <p:spPr>
          <a:xfrm>
            <a:off x="661475" y="1104900"/>
            <a:ext cx="10868745" cy="3575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8000"/>
              </a:lnSpc>
              <a:buNone/>
            </a:pPr>
            <a:r>
              <a:rPr lang="en-US" sz="9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qualidade da resposta da IA depende diretamente da qualidade da instrução fornecida. Uma estrutura bem construída garante respostas mais precisas, relevantes e utilizáveis no contexto financeiro.</a:t>
            </a:r>
            <a:endParaRPr lang="en-US" sz="95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475" y="1571526"/>
            <a:ext cx="633099" cy="75971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391508" y="1698129"/>
            <a:ext cx="10138712" cy="1977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Contexto</a:t>
            </a:r>
            <a:endParaRPr lang="en-US" sz="1200" dirty="0"/>
          </a:p>
        </p:txBody>
      </p:sp>
      <p:sp>
        <p:nvSpPr>
          <p:cNvPr id="6" name="Text 3"/>
          <p:cNvSpPr/>
          <p:nvPr/>
        </p:nvSpPr>
        <p:spPr>
          <a:xfrm>
            <a:off x="1391508" y="1954014"/>
            <a:ext cx="10138712" cy="17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18000"/>
              </a:lnSpc>
              <a:buNone/>
            </a:pPr>
            <a:r>
              <a:rPr lang="en-US" sz="9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Situação atual e objetivo</a:t>
            </a:r>
            <a:endParaRPr lang="en-US" sz="95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475" y="2331244"/>
            <a:ext cx="633099" cy="759718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391508" y="2457847"/>
            <a:ext cx="10138712" cy="1977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Papel</a:t>
            </a:r>
            <a:endParaRPr lang="en-US" sz="1200" dirty="0"/>
          </a:p>
        </p:txBody>
      </p:sp>
      <p:sp>
        <p:nvSpPr>
          <p:cNvPr id="9" name="Text 5"/>
          <p:cNvSpPr/>
          <p:nvPr/>
        </p:nvSpPr>
        <p:spPr>
          <a:xfrm>
            <a:off x="1391508" y="2713732"/>
            <a:ext cx="10138712" cy="17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18000"/>
              </a:lnSpc>
              <a:buNone/>
            </a:pPr>
            <a:r>
              <a:rPr lang="en-US" sz="9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Analista financeiro sênior</a:t>
            </a:r>
            <a:endParaRPr lang="en-US" sz="95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475" y="3090962"/>
            <a:ext cx="633099" cy="759718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1391508" y="3217565"/>
            <a:ext cx="10138712" cy="1977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Dados</a:t>
            </a:r>
            <a:endParaRPr lang="en-US" sz="1200" dirty="0"/>
          </a:p>
        </p:txBody>
      </p:sp>
      <p:sp>
        <p:nvSpPr>
          <p:cNvPr id="12" name="Text 7"/>
          <p:cNvSpPr/>
          <p:nvPr/>
        </p:nvSpPr>
        <p:spPr>
          <a:xfrm>
            <a:off x="1391508" y="3473450"/>
            <a:ext cx="10138712" cy="17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18000"/>
              </a:lnSpc>
              <a:buNone/>
            </a:pPr>
            <a:r>
              <a:rPr lang="en-US" sz="9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Informações a serem analisadas</a:t>
            </a:r>
            <a:endParaRPr lang="en-US" sz="950" dirty="0"/>
          </a:p>
        </p:txBody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475" y="3850680"/>
            <a:ext cx="633099" cy="759718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391508" y="3977283"/>
            <a:ext cx="10138712" cy="1977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Tarefa</a:t>
            </a:r>
            <a:endParaRPr lang="en-US" sz="1200" dirty="0"/>
          </a:p>
        </p:txBody>
      </p:sp>
      <p:sp>
        <p:nvSpPr>
          <p:cNvPr id="15" name="Text 9"/>
          <p:cNvSpPr/>
          <p:nvPr/>
        </p:nvSpPr>
        <p:spPr>
          <a:xfrm>
            <a:off x="1391508" y="4233168"/>
            <a:ext cx="10138712" cy="17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18000"/>
              </a:lnSpc>
              <a:buNone/>
            </a:pPr>
            <a:r>
              <a:rPr lang="en-US" sz="9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que deve ser produzido</a:t>
            </a:r>
            <a:endParaRPr lang="en-US" sz="950" dirty="0"/>
          </a:p>
        </p:txBody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475" y="4610398"/>
            <a:ext cx="633099" cy="759718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1391508" y="4737001"/>
            <a:ext cx="10138712" cy="1977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Formato</a:t>
            </a:r>
            <a:endParaRPr lang="en-US" sz="1200" dirty="0"/>
          </a:p>
        </p:txBody>
      </p:sp>
      <p:sp>
        <p:nvSpPr>
          <p:cNvPr id="18" name="Text 11"/>
          <p:cNvSpPr/>
          <p:nvPr/>
        </p:nvSpPr>
        <p:spPr>
          <a:xfrm>
            <a:off x="1391508" y="4992886"/>
            <a:ext cx="10138712" cy="17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18000"/>
              </a:lnSpc>
              <a:buNone/>
            </a:pPr>
            <a:r>
              <a:rPr lang="en-US" sz="9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Tabela, relatório ou resumo</a:t>
            </a:r>
            <a:endParaRPr lang="en-US" sz="950" dirty="0"/>
          </a:p>
        </p:txBody>
      </p:sp>
      <p:sp>
        <p:nvSpPr>
          <p:cNvPr id="19" name="Text 12"/>
          <p:cNvSpPr/>
          <p:nvPr/>
        </p:nvSpPr>
        <p:spPr>
          <a:xfrm>
            <a:off x="851375" y="5588198"/>
            <a:ext cx="10678845" cy="3575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8000"/>
              </a:lnSpc>
              <a:buNone/>
            </a:pPr>
            <a:r>
              <a:rPr lang="en-US" sz="950" i="1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"Atue como um analista financeiro sênior. Analise os dados financeiros fornecidos. Compare o resultado realizado com o orçamento. Identifique os cinco maiores desvios, apresente possíveis causas e recomendações. Organize a resposta em uma tabela executiva."</a:t>
            </a:r>
            <a:endParaRPr lang="en-US" sz="950" dirty="0"/>
          </a:p>
        </p:txBody>
      </p:sp>
      <p:sp>
        <p:nvSpPr>
          <p:cNvPr id="20" name="Shape 13"/>
          <p:cNvSpPr/>
          <p:nvPr/>
        </p:nvSpPr>
        <p:spPr>
          <a:xfrm>
            <a:off x="661475" y="5479157"/>
            <a:ext cx="12700" cy="575667"/>
          </a:xfrm>
          <a:prstGeom prst="roundRect">
            <a:avLst>
              <a:gd name="adj" fmla="val 49999"/>
            </a:avLst>
          </a:prstGeom>
          <a:solidFill>
            <a:srgbClr val="28282F"/>
          </a:solidFill>
          <a:ln/>
        </p:spPr>
      </p:sp>
      <p:sp>
        <p:nvSpPr>
          <p:cNvPr id="21" name="Text 14"/>
          <p:cNvSpPr/>
          <p:nvPr/>
        </p:nvSpPr>
        <p:spPr>
          <a:xfrm>
            <a:off x="356682" y="6163866"/>
            <a:ext cx="11478330" cy="17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18000"/>
              </a:lnSpc>
              <a:buNone/>
            </a:pPr>
            <a:r>
              <a:rPr lang="en-US" sz="950" b="1" dirty="0">
                <a:solidFill>
                  <a:srgbClr val="161613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Quanto melhor o contexto, melhor tende a ser a resposta.</a:t>
            </a:r>
            <a:endParaRPr lang="en-US" sz="9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75" y="543520"/>
            <a:ext cx="10868745" cy="5167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2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Criando uma Biblioteca de Prompts Financeiros</a:t>
            </a:r>
            <a:endParaRPr lang="en-US" sz="3250" dirty="0"/>
          </a:p>
        </p:txBody>
      </p:sp>
      <p:sp>
        <p:nvSpPr>
          <p:cNvPr id="3" name="Text 1"/>
          <p:cNvSpPr/>
          <p:nvPr/>
        </p:nvSpPr>
        <p:spPr>
          <a:xfrm>
            <a:off x="661475" y="1390948"/>
            <a:ext cx="10868745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Uma empresa não precisa construir prompts do zero todos os dias. Prompts bem estruturados para atividades recorrentes tornam-se processos padronizados — garantindo consistência, velocidade e qualidade nas análises.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661475" y="2106216"/>
            <a:ext cx="5351725" cy="1597819"/>
          </a:xfrm>
          <a:prstGeom prst="roundRect">
            <a:avLst>
              <a:gd name="adj" fmla="val 1553"/>
            </a:avLst>
          </a:prstGeom>
          <a:solidFill>
            <a:srgbClr val="EDEBE3"/>
          </a:solidFill>
          <a:ln/>
        </p:spPr>
      </p:sp>
      <p:sp>
        <p:nvSpPr>
          <p:cNvPr id="5" name="Text 3"/>
          <p:cNvSpPr/>
          <p:nvPr/>
        </p:nvSpPr>
        <p:spPr>
          <a:xfrm>
            <a:off x="826769" y="2271514"/>
            <a:ext cx="5021137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Análise Diária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826769" y="2629198"/>
            <a:ext cx="5021137" cy="909538"/>
          </a:xfrm>
          <a:prstGeom prst="rect">
            <a:avLst/>
          </a:prstGeom>
          <a:noFill/>
          <a:ln/>
        </p:spPr>
        <p:txBody>
          <a:bodyPr wrap="square" lIns="0" tIns="66156" rIns="0" bIns="0" rtlCol="0" anchor="t">
            <a:normAutofit/>
          </a:bodyPr>
          <a:lstStyle/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Fluxo de caixa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Contas a pagar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Inadimplência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6178495" y="2106216"/>
            <a:ext cx="5351725" cy="1597819"/>
          </a:xfrm>
          <a:prstGeom prst="roundRect">
            <a:avLst>
              <a:gd name="adj" fmla="val 1553"/>
            </a:avLst>
          </a:prstGeom>
          <a:solidFill>
            <a:srgbClr val="EDEBE3"/>
          </a:solidFill>
          <a:ln/>
        </p:spPr>
      </p:sp>
      <p:sp>
        <p:nvSpPr>
          <p:cNvPr id="8" name="Text 6"/>
          <p:cNvSpPr/>
          <p:nvPr/>
        </p:nvSpPr>
        <p:spPr>
          <a:xfrm>
            <a:off x="6343789" y="2271514"/>
            <a:ext cx="5021137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Análise Mensal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6343789" y="2629198"/>
            <a:ext cx="5021137" cy="909538"/>
          </a:xfrm>
          <a:prstGeom prst="rect">
            <a:avLst/>
          </a:prstGeom>
          <a:noFill/>
          <a:ln/>
        </p:spPr>
        <p:txBody>
          <a:bodyPr wrap="square" lIns="0" tIns="66156" rIns="0" bIns="0" rtlCol="0" anchor="t">
            <a:normAutofit/>
          </a:bodyPr>
          <a:lstStyle/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DRE e margem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Orçamento × realizado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Análise de despesas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661475" y="3869333"/>
            <a:ext cx="5351725" cy="1597819"/>
          </a:xfrm>
          <a:prstGeom prst="roundRect">
            <a:avLst>
              <a:gd name="adj" fmla="val 1553"/>
            </a:avLst>
          </a:prstGeom>
          <a:solidFill>
            <a:srgbClr val="EDEBE3"/>
          </a:solidFill>
          <a:ln/>
        </p:spPr>
      </p:sp>
      <p:sp>
        <p:nvSpPr>
          <p:cNvPr id="11" name="Text 9"/>
          <p:cNvSpPr/>
          <p:nvPr/>
        </p:nvSpPr>
        <p:spPr>
          <a:xfrm>
            <a:off x="826769" y="4034631"/>
            <a:ext cx="5021137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Gestão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826769" y="4392315"/>
            <a:ext cx="5021137" cy="909538"/>
          </a:xfrm>
          <a:prstGeom prst="rect">
            <a:avLst/>
          </a:prstGeom>
          <a:noFill/>
          <a:ln/>
        </p:spPr>
        <p:txBody>
          <a:bodyPr wrap="square" lIns="0" tIns="66156" rIns="0" bIns="0" rtlCol="0" anchor="t">
            <a:normAutofit/>
          </a:bodyPr>
          <a:lstStyle/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Avaliação de fornecedores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Relatório gerencial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Reunião de diretoria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6178495" y="3869333"/>
            <a:ext cx="5351725" cy="1597819"/>
          </a:xfrm>
          <a:prstGeom prst="roundRect">
            <a:avLst>
              <a:gd name="adj" fmla="val 1553"/>
            </a:avLst>
          </a:prstGeom>
          <a:solidFill>
            <a:srgbClr val="EDEBE3"/>
          </a:solidFill>
          <a:ln/>
        </p:spPr>
      </p:sp>
      <p:sp>
        <p:nvSpPr>
          <p:cNvPr id="14" name="Text 12"/>
          <p:cNvSpPr/>
          <p:nvPr/>
        </p:nvSpPr>
        <p:spPr>
          <a:xfrm>
            <a:off x="6343789" y="4034631"/>
            <a:ext cx="5021137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Cobrança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343789" y="4392315"/>
            <a:ext cx="5021137" cy="909538"/>
          </a:xfrm>
          <a:prstGeom prst="rect">
            <a:avLst/>
          </a:prstGeom>
          <a:noFill/>
          <a:ln/>
        </p:spPr>
        <p:txBody>
          <a:bodyPr wrap="square" lIns="0" tIns="66156" rIns="0" bIns="0" rtlCol="0" anchor="t">
            <a:normAutofit/>
          </a:bodyPr>
          <a:lstStyle/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Lembretes de vencimento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Comunicação com clientes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Resumo de inadimplência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661475" y="5653187"/>
            <a:ext cx="10868745" cy="661293"/>
          </a:xfrm>
          <a:prstGeom prst="roundRect">
            <a:avLst>
              <a:gd name="adj" fmla="val 3752"/>
            </a:avLst>
          </a:prstGeom>
          <a:solidFill>
            <a:srgbClr val="E3E3E8"/>
          </a:solidFill>
          <a:ln/>
        </p:spPr>
      </p:sp>
      <p:pic>
        <p:nvPicPr>
          <p:cNvPr id="1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6769" y="5892899"/>
            <a:ext cx="206667" cy="165298"/>
          </a:xfrm>
          <a:prstGeom prst="rect">
            <a:avLst/>
          </a:prstGeom>
        </p:spPr>
      </p:pic>
      <p:sp>
        <p:nvSpPr>
          <p:cNvPr id="18" name="Text 15"/>
          <p:cNvSpPr/>
          <p:nvPr/>
        </p:nvSpPr>
        <p:spPr>
          <a:xfrm>
            <a:off x="1198731" y="5859760"/>
            <a:ext cx="10775780" cy="2646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Um prompt bem construído pode se transformar em um processo padronizado e reutilizável por toda a equipe.</a:t>
            </a:r>
            <a:endParaRPr lang="en-US" sz="13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9809" y="0"/>
            <a:ext cx="4571886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61475" y="998240"/>
            <a:ext cx="6296860" cy="5167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2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Batalha das IAs</a:t>
            </a:r>
            <a:endParaRPr lang="en-US" sz="3250" dirty="0"/>
          </a:p>
        </p:txBody>
      </p:sp>
      <p:sp>
        <p:nvSpPr>
          <p:cNvPr id="4" name="Text 1"/>
          <p:cNvSpPr/>
          <p:nvPr/>
        </p:nvSpPr>
        <p:spPr>
          <a:xfrm>
            <a:off x="661475" y="1581051"/>
            <a:ext cx="6296860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ChatGPT × Claude × Gemini × Copilot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661475" y="2087563"/>
            <a:ext cx="6296860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Durante o treinamento, vamos entregar o mesmo desafio financeiro para diferentes ferramentas e comparar os resultados em tempo real.</a:t>
            </a:r>
            <a:endParaRPr lang="en-US" sz="13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1475" y="2802830"/>
            <a:ext cx="6296860" cy="125561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22017" y="2987179"/>
            <a:ext cx="5851974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O Desafio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922017" y="3344862"/>
            <a:ext cx="5851974" cy="5292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en-US" sz="1300" i="1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"Analise esta DRE e identifique os cinco principais problemas financeiros da empresa, possíveis causas, riscos e ações recomendadas."</a:t>
            </a:r>
            <a:endParaRPr lang="en-US" sz="130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1475" y="4223742"/>
            <a:ext cx="6296860" cy="163591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22017" y="4408091"/>
            <a:ext cx="5851974" cy="258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O que será comparado</a:t>
            </a:r>
            <a:endParaRPr lang="en-US" sz="1600" dirty="0"/>
          </a:p>
        </p:txBody>
      </p:sp>
      <p:sp>
        <p:nvSpPr>
          <p:cNvPr id="11" name="Text 6"/>
          <p:cNvSpPr/>
          <p:nvPr/>
        </p:nvSpPr>
        <p:spPr>
          <a:xfrm>
            <a:off x="922017" y="4765774"/>
            <a:ext cx="5851974" cy="909538"/>
          </a:xfrm>
          <a:prstGeom prst="rect">
            <a:avLst/>
          </a:prstGeom>
          <a:noFill/>
          <a:ln/>
        </p:spPr>
        <p:txBody>
          <a:bodyPr wrap="square" lIns="0" tIns="66156" rIns="0" bIns="0" rtlCol="0" anchor="t">
            <a:normAutofit/>
          </a:bodyPr>
          <a:lstStyle/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Profundidade e precisão da análise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Clareza e qualidade das recomendações</a:t>
            </a:r>
            <a:endParaRPr lang="en-US" sz="1300" dirty="0"/>
          </a:p>
          <a:p>
            <a:pPr algn="l" marL="264160" indent="-264160">
              <a:lnSpc>
                <a:spcPct val="133000"/>
              </a:lnSpc>
              <a:buSzPct val="100000"/>
              <a:buChar char="•"/>
            </a:pPr>
            <a:r>
              <a:rPr lang="en-US" sz="13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Facilidade de utilização e interpretação</a:t>
            </a:r>
            <a:endParaRPr lang="en-US" sz="13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2026-08-28T17:49:23Z</dcterms:created>
  <dcterms:modified xsi:type="dcterms:W3CDTF">2026-08-28T17:49:23Z</dcterms:modified>
</cp:coreProperties>
</file>